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5" r:id="rId2"/>
    <p:sldMasterId id="2147483733" r:id="rId3"/>
    <p:sldMasterId id="2147483737" r:id="rId4"/>
    <p:sldMasterId id="2147483741" r:id="rId5"/>
    <p:sldMasterId id="2147483757" r:id="rId6"/>
    <p:sldMasterId id="2147483765" r:id="rId7"/>
    <p:sldMasterId id="2147483779" r:id="rId8"/>
  </p:sldMasterIdLst>
  <p:notesMasterIdLst>
    <p:notesMasterId r:id="rId29"/>
  </p:notesMasterIdLst>
  <p:handoutMasterIdLst>
    <p:handoutMasterId r:id="rId30"/>
  </p:handoutMasterIdLst>
  <p:sldIdLst>
    <p:sldId id="340" r:id="rId9"/>
    <p:sldId id="430" r:id="rId10"/>
    <p:sldId id="523" r:id="rId11"/>
    <p:sldId id="433" r:id="rId12"/>
    <p:sldId id="505" r:id="rId13"/>
    <p:sldId id="508" r:id="rId14"/>
    <p:sldId id="532" r:id="rId15"/>
    <p:sldId id="534" r:id="rId16"/>
    <p:sldId id="536" r:id="rId17"/>
    <p:sldId id="548" r:id="rId18"/>
    <p:sldId id="579" r:id="rId19"/>
    <p:sldId id="509" r:id="rId20"/>
    <p:sldId id="580" r:id="rId21"/>
    <p:sldId id="568" r:id="rId22"/>
    <p:sldId id="569" r:id="rId23"/>
    <p:sldId id="544" r:id="rId24"/>
    <p:sldId id="573" r:id="rId25"/>
    <p:sldId id="574" r:id="rId26"/>
    <p:sldId id="428" r:id="rId27"/>
    <p:sldId id="581" r:id="rId28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66FF66"/>
    <a:srgbClr val="993300"/>
    <a:srgbClr val="00FF00"/>
    <a:srgbClr val="E43A28"/>
    <a:srgbClr val="56BE79"/>
    <a:srgbClr val="B3B3FF"/>
    <a:srgbClr val="33CC33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4574" autoAdjust="0"/>
  </p:normalViewPr>
  <p:slideViewPr>
    <p:cSldViewPr>
      <p:cViewPr>
        <p:scale>
          <a:sx n="50" d="100"/>
          <a:sy n="50" d="100"/>
        </p:scale>
        <p:origin x="-231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>
        <c:manualLayout>
          <c:layoutTarget val="inner"/>
          <c:xMode val="edge"/>
          <c:yMode val="edge"/>
          <c:x val="0.10106052667714528"/>
          <c:y val="2.7477296073841362E-2"/>
          <c:w val="0.8537138431060437"/>
          <c:h val="0.8105560066071279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Existing</c:v>
                </c:pt>
              </c:strCache>
            </c:strRef>
          </c:tx>
          <c:dLbls>
            <c:showVal val="1"/>
          </c:dLbls>
          <c:cat>
            <c:strRef>
              <c:f>Sheet1!$A$2:$A$6</c:f>
              <c:strCache>
                <c:ptCount val="5"/>
                <c:pt idx="0">
                  <c:v>Existing</c:v>
                </c:pt>
                <c:pt idx="1">
                  <c:v>With projects under construction</c:v>
                </c:pt>
                <c:pt idx="2">
                  <c:v>With PHWR addition</c:v>
                </c:pt>
                <c:pt idx="3">
                  <c:v>With LWR addition</c:v>
                </c:pt>
                <c:pt idx="4">
                  <c:v>With FBR+AHWR addition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6780</c:v>
                </c:pt>
                <c:pt idx="1">
                  <c:v>6780</c:v>
                </c:pt>
                <c:pt idx="2">
                  <c:v>6780</c:v>
                </c:pt>
                <c:pt idx="3">
                  <c:v>6780</c:v>
                </c:pt>
                <c:pt idx="4">
                  <c:v>6780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Under construction</c:v>
                </c:pt>
              </c:strCache>
            </c:strRef>
          </c:tx>
          <c:dLbls>
            <c:showVal val="1"/>
          </c:dLbls>
          <c:cat>
            <c:strRef>
              <c:f>Sheet1!$A$2:$A$6</c:f>
              <c:strCache>
                <c:ptCount val="5"/>
                <c:pt idx="0">
                  <c:v>Existing</c:v>
                </c:pt>
                <c:pt idx="1">
                  <c:v>With projects under construction</c:v>
                </c:pt>
                <c:pt idx="2">
                  <c:v>With PHWR addition</c:v>
                </c:pt>
                <c:pt idx="3">
                  <c:v>With LWR addition</c:v>
                </c:pt>
                <c:pt idx="4">
                  <c:v>With FBR+AHWR addition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1">
                  <c:v>6700</c:v>
                </c:pt>
                <c:pt idx="2">
                  <c:v>6700</c:v>
                </c:pt>
                <c:pt idx="3">
                  <c:v>6700</c:v>
                </c:pt>
                <c:pt idx="4">
                  <c:v>6700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PHWR addition</c:v>
                </c:pt>
              </c:strCache>
            </c:strRef>
          </c:tx>
          <c:dLbls>
            <c:showVal val="1"/>
          </c:dLbls>
          <c:cat>
            <c:strRef>
              <c:f>Sheet1!$A$2:$A$6</c:f>
              <c:strCache>
                <c:ptCount val="5"/>
                <c:pt idx="0">
                  <c:v>Existing</c:v>
                </c:pt>
                <c:pt idx="1">
                  <c:v>With projects under construction</c:v>
                </c:pt>
                <c:pt idx="2">
                  <c:v>With PHWR addition</c:v>
                </c:pt>
                <c:pt idx="3">
                  <c:v>With LWR addition</c:v>
                </c:pt>
                <c:pt idx="4">
                  <c:v>With FBR+AHWR addition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2">
                  <c:v>11200</c:v>
                </c:pt>
                <c:pt idx="3">
                  <c:v>11200</c:v>
                </c:pt>
                <c:pt idx="4">
                  <c:v>11200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LWR addition</c:v>
                </c:pt>
              </c:strCache>
            </c:strRef>
          </c:tx>
          <c:dLbls>
            <c:showVal val="1"/>
          </c:dLbls>
          <c:cat>
            <c:strRef>
              <c:f>Sheet1!$A$2:$A$6</c:f>
              <c:strCache>
                <c:ptCount val="5"/>
                <c:pt idx="0">
                  <c:v>Existing</c:v>
                </c:pt>
                <c:pt idx="1">
                  <c:v>With projects under construction</c:v>
                </c:pt>
                <c:pt idx="2">
                  <c:v>With PHWR addition</c:v>
                </c:pt>
                <c:pt idx="3">
                  <c:v>With LWR addition</c:v>
                </c:pt>
                <c:pt idx="4">
                  <c:v>With FBR+AHWR addition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3">
                  <c:v>34100</c:v>
                </c:pt>
                <c:pt idx="4">
                  <c:v>34100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FBR addition</c:v>
                </c:pt>
              </c:strCache>
            </c:strRef>
          </c:tx>
          <c:dLbls>
            <c:showVal val="1"/>
          </c:dLbls>
          <c:cat>
            <c:strRef>
              <c:f>Sheet1!$A$2:$A$6</c:f>
              <c:strCache>
                <c:ptCount val="5"/>
                <c:pt idx="0">
                  <c:v>Existing</c:v>
                </c:pt>
                <c:pt idx="1">
                  <c:v>With projects under construction</c:v>
                </c:pt>
                <c:pt idx="2">
                  <c:v>With PHWR addition</c:v>
                </c:pt>
                <c:pt idx="3">
                  <c:v>With LWR addition</c:v>
                </c:pt>
                <c:pt idx="4">
                  <c:v>With FBR+AHWR addition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4">
                  <c:v>4300</c:v>
                </c:pt>
              </c:numCache>
            </c:numRef>
          </c:val>
        </c:ser>
        <c:overlap val="100"/>
        <c:axId val="53398144"/>
        <c:axId val="53408128"/>
      </c:barChart>
      <c:catAx>
        <c:axId val="53398144"/>
        <c:scaling>
          <c:orientation val="minMax"/>
        </c:scaling>
        <c:axPos val="b"/>
        <c:tickLblPos val="nextTo"/>
        <c:crossAx val="53408128"/>
        <c:crosses val="autoZero"/>
        <c:auto val="1"/>
        <c:lblAlgn val="ctr"/>
        <c:lblOffset val="100"/>
      </c:catAx>
      <c:valAx>
        <c:axId val="53408128"/>
        <c:scaling>
          <c:orientation val="minMax"/>
        </c:scaling>
        <c:axPos val="l"/>
        <c:majorGridlines/>
        <c:numFmt formatCode="General" sourceLinked="1"/>
        <c:tickLblPos val="nextTo"/>
        <c:crossAx val="5339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21165029000982"/>
          <c:y val="4.1870743332150386E-2"/>
          <c:w val="0.16356374291926801"/>
          <c:h val="0.1991901171609450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4"/>
          </a:xfrm>
          <a:prstGeom prst="rect">
            <a:avLst/>
          </a:prstGeom>
        </p:spPr>
        <p:txBody>
          <a:bodyPr vert="horz" lIns="92868" tIns="46435" rIns="92868" bIns="46435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3714"/>
          </a:xfrm>
          <a:prstGeom prst="rect">
            <a:avLst/>
          </a:prstGeom>
        </p:spPr>
        <p:txBody>
          <a:bodyPr vert="horz" lIns="92868" tIns="46435" rIns="92868" bIns="46435" rtlCol="0"/>
          <a:lstStyle>
            <a:lvl1pPr algn="r">
              <a:defRPr sz="1200"/>
            </a:lvl1pPr>
          </a:lstStyle>
          <a:p>
            <a:fld id="{E8A97794-AF1D-480B-91A6-E56FBCC10A13}" type="datetimeFigureOut">
              <a:rPr lang="en-US" smtClean="0"/>
              <a:pPr/>
              <a:t>9/29/2016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8825"/>
            <a:ext cx="2945659" cy="493714"/>
          </a:xfrm>
          <a:prstGeom prst="rect">
            <a:avLst/>
          </a:prstGeom>
        </p:spPr>
        <p:txBody>
          <a:bodyPr vert="horz" lIns="92868" tIns="46435" rIns="92868" bIns="46435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378825"/>
            <a:ext cx="2945659" cy="493714"/>
          </a:xfrm>
          <a:prstGeom prst="rect">
            <a:avLst/>
          </a:prstGeom>
        </p:spPr>
        <p:txBody>
          <a:bodyPr vert="horz" lIns="92868" tIns="46435" rIns="92868" bIns="46435" rtlCol="0" anchor="b"/>
          <a:lstStyle>
            <a:lvl1pPr algn="r">
              <a:defRPr sz="1200"/>
            </a:lvl1pPr>
          </a:lstStyle>
          <a:p>
            <a:fld id="{9E8CA2BC-9447-4633-9041-D9C7F8D18F3B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275" cy="494050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5" y="1"/>
            <a:ext cx="2946275" cy="494050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r">
              <a:defRPr sz="1200"/>
            </a:lvl1pPr>
          </a:lstStyle>
          <a:p>
            <a:fld id="{F3D6DEA7-3545-4906-8FBB-2F5F09FA3969}" type="datetimeFigureOut">
              <a:rPr lang="en-US" smtClean="0"/>
              <a:pPr/>
              <a:t>9/29/2016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7" tIns="45569" rIns="91137" bIns="4556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6" y="4690945"/>
            <a:ext cx="5436909" cy="4443076"/>
          </a:xfrm>
          <a:prstGeom prst="rect">
            <a:avLst/>
          </a:prstGeom>
        </p:spPr>
        <p:txBody>
          <a:bodyPr vert="horz" lIns="91137" tIns="45569" rIns="91137" bIns="45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515"/>
            <a:ext cx="2946275" cy="494050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5" y="9378515"/>
            <a:ext cx="2946275" cy="494050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r">
              <a:defRPr sz="1200"/>
            </a:lvl1pPr>
          </a:lstStyle>
          <a:p>
            <a:fld id="{A37C5133-82DB-4379-9005-A200DD26FB2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xzxzxzxz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20586-6E2B-4B28-A6F3-EA9FE97A0CB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870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FF1D-DB4E-4C88-BD43-E496CE667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B88CC-5395-4BF5-B1E7-D1BC495D41C2}" type="datetimeFigureOut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02B80-C732-44BC-8F43-4D6E6C968294}" type="slidenum">
              <a: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44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B88CC-5395-4BF5-B1E7-D1BC495D41C2}" type="datetimeFigureOut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02B80-C732-44BC-8F43-4D6E6C968294}" type="slidenum">
              <a: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04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B88CC-5395-4BF5-B1E7-D1BC495D41C2}" type="datetimeFigureOut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02B80-C732-44BC-8F43-4D6E6C968294}" type="slidenum">
              <a: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233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B88CC-5395-4BF5-B1E7-D1BC495D41C2}" type="datetimeFigureOut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02B80-C732-44BC-8F43-4D6E6C968294}" type="slidenum">
              <a: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671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B88CC-5395-4BF5-B1E7-D1BC495D41C2}" type="datetimeFigureOut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02B80-C732-44BC-8F43-4D6E6C968294}" type="slidenum">
              <a: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83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B88CC-5395-4BF5-B1E7-D1BC495D41C2}" type="datetimeFigureOut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02B80-C732-44BC-8F43-4D6E6C968294}" type="slidenum">
              <a: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232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43BEF4-5DF4-4E48-93C3-FEA9D362AD9F}" type="datetime1">
              <a:rPr lang="en-US" smtClean="0"/>
              <a:pPr/>
              <a:t>9/29/2016</a:t>
            </a:fld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dirty="0" smtClean="0"/>
              <a:t>June 2016</a:t>
            </a:r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FF362-DCDA-4940-B6C1-76187D6C4DF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B88CC-5395-4BF5-B1E7-D1BC495D41C2}" type="datetimeFigureOut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02B80-C732-44BC-8F43-4D6E6C968294}" type="slidenum">
              <a: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792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43BEF4-5DF4-4E48-93C3-FEA9D362AD9F}" type="datetime1">
              <a:rPr lang="en-US" smtClean="0"/>
              <a:pPr/>
              <a:t>9/29/2016</a:t>
            </a:fld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dirty="0" smtClean="0"/>
              <a:t>June 2016</a:t>
            </a:r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FF362-DCDA-4940-B6C1-76187D6C4DF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9/29/2016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88CC-5395-4BF5-B1E7-D1BC495D41C2}" type="datetimeFigureOut">
              <a:rPr lang="en-US" smtClean="0"/>
              <a:pPr/>
              <a:t>9/29/2016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02B80-C732-44BC-8F43-4D6E6C96829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756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88CC-5395-4BF5-B1E7-D1BC495D41C2}" type="datetimeFigureOut">
              <a:rPr lang="en-US" smtClean="0"/>
              <a:pPr/>
              <a:t>9/29/2016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02B80-C732-44BC-8F43-4D6E6C96829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7427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88CC-5395-4BF5-B1E7-D1BC495D41C2}" type="datetimeFigureOut">
              <a:rPr lang="en-US" smtClean="0"/>
              <a:pPr/>
              <a:t>9/29/2016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02B80-C732-44BC-8F43-4D6E6C96829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5780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88CC-5395-4BF5-B1E7-D1BC495D41C2}" type="datetimeFigureOut">
              <a:rPr lang="en-US" smtClean="0"/>
              <a:pPr/>
              <a:t>9/29/2016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02B80-C732-44BC-8F43-4D6E6C96829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1886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88CC-5395-4BF5-B1E7-D1BC495D41C2}" type="datetimeFigureOut">
              <a:rPr lang="en-US" smtClean="0"/>
              <a:pPr/>
              <a:t>9/29/2016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02B80-C732-44BC-8F43-4D6E6C96829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5546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88CC-5395-4BF5-B1E7-D1BC495D41C2}" type="datetimeFigureOut">
              <a:rPr lang="en-US" smtClean="0"/>
              <a:pPr/>
              <a:t>9/29/2016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02B80-C732-44BC-8F43-4D6E6C96829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1120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8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88CC-5395-4BF5-B1E7-D1BC495D41C2}" type="datetimeFigureOut">
              <a:rPr lang="en-US" smtClean="0"/>
              <a:pPr/>
              <a:t>9/29/2016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02B80-C732-44BC-8F43-4D6E6C96829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1653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nov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B9DB5"/>
              </a:clrFrom>
              <a:clrTo>
                <a:srgbClr val="8B9DB5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085437" y="1676400"/>
            <a:ext cx="3239163" cy="172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10.10.2.12/softstore/utilities/Bilingual_LOG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114800" y="152400"/>
            <a:ext cx="1087816" cy="1447800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57158" y="5357802"/>
            <a:ext cx="8501122" cy="15001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6153288"/>
            <a:ext cx="9067800" cy="7047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Nuclear Power Corporation of India Ltd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648200"/>
            <a:ext cx="9144000" cy="1519254"/>
          </a:xfrm>
          <a:prstGeom prst="rect">
            <a:avLst/>
          </a:prstGeom>
          <a:solidFill>
            <a:srgbClr val="3366CC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IN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4648200"/>
            <a:ext cx="5443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Presentation by</a:t>
            </a:r>
          </a:p>
          <a:p>
            <a:pPr algn="ctr"/>
            <a:r>
              <a:rPr lang="en-IN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Rohit</a:t>
            </a:r>
            <a:r>
              <a:rPr lang="en-I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Banerjee</a:t>
            </a:r>
          </a:p>
          <a:p>
            <a:pPr algn="ctr"/>
            <a:r>
              <a:rPr lang="en-I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Director (Projects), NPCI</a:t>
            </a:r>
            <a:r>
              <a:rPr lang="en-IN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IN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3581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0070C0"/>
                </a:solidFill>
              </a:rPr>
              <a:t>NUCLEAR POWER BY 2030</a:t>
            </a:r>
            <a:endParaRPr lang="en-IN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29" t="24350" r="7993" b="30022"/>
          <a:stretch/>
        </p:blipFill>
        <p:spPr>
          <a:xfrm>
            <a:off x="4038600" y="2362200"/>
            <a:ext cx="4826220" cy="21812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5072098" cy="1857388"/>
          </a:xfrm>
        </p:spPr>
        <p:txBody>
          <a:bodyPr>
            <a:normAutofit/>
          </a:bodyPr>
          <a:lstStyle/>
          <a:p>
            <a:r>
              <a:rPr lang="en-IN" sz="2600" b="1" dirty="0">
                <a:latin typeface="Arial" pitchFamily="34" charset="0"/>
                <a:cs typeface="Arial" pitchFamily="34" charset="0"/>
              </a:rPr>
              <a:t>KKNPP 3&amp;4 (2 X 1000 MW) </a:t>
            </a:r>
          </a:p>
          <a:p>
            <a:pPr>
              <a:buNone/>
            </a:pPr>
            <a:r>
              <a:rPr lang="en-IN" sz="2600" b="1" dirty="0">
                <a:latin typeface="Arial" pitchFamily="34" charset="0"/>
                <a:cs typeface="Arial" pitchFamily="34" charset="0"/>
              </a:rPr>
              <a:t>    at </a:t>
            </a:r>
            <a:r>
              <a:rPr lang="en-IN" sz="2600" b="1" dirty="0" err="1">
                <a:latin typeface="Arial" pitchFamily="34" charset="0"/>
                <a:cs typeface="Arial" pitchFamily="34" charset="0"/>
              </a:rPr>
              <a:t>Kudankulam</a:t>
            </a:r>
            <a:r>
              <a:rPr lang="en-IN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2600" b="1" dirty="0" err="1">
                <a:latin typeface="Arial" pitchFamily="34" charset="0"/>
                <a:cs typeface="Arial" pitchFamily="34" charset="0"/>
              </a:rPr>
              <a:t>Tamilnadu</a:t>
            </a:r>
            <a:endParaRPr lang="en-IN" sz="26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IN" sz="2600" b="1" dirty="0">
                <a:latin typeface="Arial" pitchFamily="34" charset="0"/>
                <a:cs typeface="Arial" pitchFamily="34" charset="0"/>
              </a:rPr>
              <a:t>     Excavation in Progress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Projects Launched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945813"/>
            <a:ext cx="5024439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GHAVP 1&amp;2 (2 X 700 MW)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at Gorakhpur, Haryana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being readied for launch</a:t>
            </a:r>
          </a:p>
        </p:txBody>
      </p:sp>
    </p:spTree>
    <p:extLst>
      <p:ext uri="{BB962C8B-B14F-4D97-AF65-F5344CB8AC3E}">
        <p14:creationId xmlns="" xmlns:p14="http://schemas.microsoft.com/office/powerpoint/2010/main" val="16128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9154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NUCLEAR POWER PROJECTION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715404" y="6572272"/>
            <a:ext cx="428596" cy="285728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FF362-DCDA-4940-B6C1-76187D6C4DF2}" type="slidenum">
              <a:rPr kumimoji="0" lang="en-IN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0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142844" y="6643710"/>
            <a:ext cx="714348" cy="21429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June 2016</a:t>
            </a:r>
            <a:endParaRPr kumimoji="0" lang="en-IN" sz="10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609600"/>
            <a:ext cx="861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8288" indent="-2682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8288" algn="l"/>
              </a:tabLst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Need for capacity about 778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GWe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the year 2032 for a growth rate of 8% (as per Integrated Energy Policy of India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8288" indent="-2682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8288" algn="l"/>
              </a:tabLst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Integrated Energy Policy envisages 63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GWe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(63000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MWe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from nuclear power.</a:t>
            </a:r>
          </a:p>
          <a:p>
            <a:pPr marL="268288" indent="-2682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8288" algn="l"/>
              </a:tabLst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capacity addition plan (63000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MWe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for Nuclear envisages:</a:t>
            </a:r>
          </a:p>
          <a:p>
            <a:pPr marL="725488" lvl="1" indent="-2682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8288" algn="l"/>
              </a:tabLst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11200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MWe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indigenous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PHWRs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25488" lvl="1" indent="-2682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8288" algn="l"/>
              </a:tabLst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34100 MW from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LWRs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725488" lvl="1" indent="-2682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8288" algn="l"/>
              </a:tabLst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balance through 500-MWe/1000-MWe Fast Breeder Reactors (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FBRs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and Advanced Heavy Water Reactor (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AHWR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269875"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n-IN" i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(in addition to the existing capacity of 6780MWe in operation and 6700 under construction)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2FE"/>
              </a:clrFrom>
              <a:clrTo>
                <a:srgbClr val="F2F2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1" y="572805"/>
            <a:ext cx="5211959" cy="52119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Reactors  under planning and negotiation</a:t>
            </a:r>
          </a:p>
        </p:txBody>
      </p:sp>
      <p:sp>
        <p:nvSpPr>
          <p:cNvPr id="12" name="Flowchart: Delay 11"/>
          <p:cNvSpPr/>
          <p:nvPr/>
        </p:nvSpPr>
        <p:spPr>
          <a:xfrm rot="16200000">
            <a:off x="1485900" y="4000500"/>
            <a:ext cx="304800" cy="228600"/>
          </a:xfrm>
          <a:prstGeom prst="flowChartDela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lowchart: Delay 12"/>
          <p:cNvSpPr/>
          <p:nvPr/>
        </p:nvSpPr>
        <p:spPr>
          <a:xfrm rot="16200000">
            <a:off x="2171700" y="5067300"/>
            <a:ext cx="304800" cy="228600"/>
          </a:xfrm>
          <a:prstGeom prst="flowChartDela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257800" y="892820"/>
            <a:ext cx="3810000" cy="22313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Indian PHWRs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2x700 MW,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Chutaka,MP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x700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MW,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Mahi-Banswara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Raj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2x700 MW,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Kaiga,Karnataka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2x700 MW, GHAVP, Haryana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v-SE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v-SE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x700 </a:t>
            </a:r>
            <a:r>
              <a:rPr lang="sv-SE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MW, Bhimpur, MP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743200" y="4356318"/>
            <a:ext cx="6400800" cy="22313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Light Water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Reactos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 IGA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2x1000 MW, Kudankulam-5&amp;6, TN. VVER by ASE, Russia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x1650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Jaitapur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Maharashtra. EPR by EDF, France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6x1000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Kovvada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AP, AP1000 by WEC, USA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6x1000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Chhaya-Mithi,Gujarat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x1000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Haripur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WB. VVER by ASE, Russia</a:t>
            </a:r>
          </a:p>
        </p:txBody>
      </p:sp>
      <p:sp>
        <p:nvSpPr>
          <p:cNvPr id="20" name="Flowchart: Delay 19"/>
          <p:cNvSpPr/>
          <p:nvPr/>
        </p:nvSpPr>
        <p:spPr>
          <a:xfrm rot="16200000">
            <a:off x="2857500" y="3771900"/>
            <a:ext cx="304800" cy="228600"/>
          </a:xfrm>
          <a:prstGeom prst="flowChartDela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lowchart: Delay 20"/>
          <p:cNvSpPr/>
          <p:nvPr/>
        </p:nvSpPr>
        <p:spPr>
          <a:xfrm rot="16200000">
            <a:off x="1104900" y="3238500"/>
            <a:ext cx="304800" cy="228600"/>
          </a:xfrm>
          <a:prstGeom prst="flowChartDela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Flowchart: Delay 21"/>
          <p:cNvSpPr/>
          <p:nvPr/>
        </p:nvSpPr>
        <p:spPr>
          <a:xfrm rot="16200000">
            <a:off x="2400300" y="3086101"/>
            <a:ext cx="304800" cy="228600"/>
          </a:xfrm>
          <a:prstGeom prst="flowChartDelay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Flowchart: Delay 22"/>
          <p:cNvSpPr/>
          <p:nvPr/>
        </p:nvSpPr>
        <p:spPr>
          <a:xfrm rot="16200000">
            <a:off x="2095500" y="2705101"/>
            <a:ext cx="304800" cy="228600"/>
          </a:xfrm>
          <a:prstGeom prst="flowChartDelay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lowchart: Delay 23"/>
          <p:cNvSpPr/>
          <p:nvPr/>
        </p:nvSpPr>
        <p:spPr>
          <a:xfrm rot="16200000">
            <a:off x="1638300" y="4305300"/>
            <a:ext cx="304800" cy="228600"/>
          </a:xfrm>
          <a:prstGeom prst="flowChartDelay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Flowchart: Delay 24"/>
          <p:cNvSpPr/>
          <p:nvPr/>
        </p:nvSpPr>
        <p:spPr>
          <a:xfrm rot="16200000">
            <a:off x="1485900" y="2781301"/>
            <a:ext cx="304800" cy="228600"/>
          </a:xfrm>
          <a:prstGeom prst="flowChartDelay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Flowchart: Delay 25"/>
          <p:cNvSpPr/>
          <p:nvPr/>
        </p:nvSpPr>
        <p:spPr>
          <a:xfrm rot="16200000">
            <a:off x="3619500" y="3162300"/>
            <a:ext cx="304800" cy="228600"/>
          </a:xfrm>
          <a:prstGeom prst="flowChartDela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Flowchart: Delay 27"/>
          <p:cNvSpPr/>
          <p:nvPr/>
        </p:nvSpPr>
        <p:spPr>
          <a:xfrm rot="16200000">
            <a:off x="1790700" y="1866900"/>
            <a:ext cx="304800" cy="228600"/>
          </a:xfrm>
          <a:prstGeom prst="flowChartDelay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/>
          <p:cNvSpPr/>
          <p:nvPr/>
        </p:nvSpPr>
        <p:spPr>
          <a:xfrm>
            <a:off x="4038600" y="3276600"/>
            <a:ext cx="441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Fast Breeder Reactors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b="1" dirty="0" smtClean="0"/>
              <a:t>2x500 MW by </a:t>
            </a:r>
            <a:r>
              <a:rPr lang="en-US" b="1" dirty="0" err="1" smtClean="0"/>
              <a:t>Bhavini</a:t>
            </a:r>
            <a:r>
              <a:rPr lang="en-US" b="1" dirty="0" smtClean="0"/>
              <a:t>, </a:t>
            </a:r>
            <a:r>
              <a:rPr lang="en-US" b="1" dirty="0" err="1" smtClean="0"/>
              <a:t>Kalpakkam</a:t>
            </a:r>
            <a:endParaRPr lang="en-US" dirty="0"/>
          </a:p>
        </p:txBody>
      </p:sp>
      <p:sp>
        <p:nvSpPr>
          <p:cNvPr id="30" name="Flowchart: Delay 29"/>
          <p:cNvSpPr/>
          <p:nvPr/>
        </p:nvSpPr>
        <p:spPr>
          <a:xfrm rot="16200000">
            <a:off x="2324100" y="4533900"/>
            <a:ext cx="304800" cy="228600"/>
          </a:xfrm>
          <a:prstGeom prst="flowChartDelay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NUCLEAR CAPACITY BUILD-UP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5404" y="6572272"/>
            <a:ext cx="428596" cy="285728"/>
          </a:xfrm>
        </p:spPr>
        <p:txBody>
          <a:bodyPr/>
          <a:lstStyle/>
          <a:p>
            <a:fld id="{31DFF362-DCDA-4940-B6C1-76187D6C4DF2}" type="slidenum">
              <a:rPr lang="en-IN" sz="1000" i="1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IN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844" y="6643710"/>
            <a:ext cx="714348" cy="214290"/>
          </a:xfrm>
        </p:spPr>
        <p:txBody>
          <a:bodyPr/>
          <a:lstStyle/>
          <a:p>
            <a:r>
              <a:rPr lang="en-IN" sz="1000" i="1" dirty="0" smtClean="0">
                <a:latin typeface="Times New Roman" pitchFamily="18" charset="0"/>
                <a:cs typeface="Times New Roman" pitchFamily="18" charset="0"/>
              </a:rPr>
              <a:t>June 2016</a:t>
            </a:r>
            <a:endParaRPr lang="en-IN" sz="1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28600" y="838200"/>
          <a:ext cx="8486804" cy="565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839200" cy="4525963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10 PHWR Reactors to be implemented on a fleet mode</a:t>
            </a:r>
          </a:p>
          <a:p>
            <a:r>
              <a:rPr lang="en-IN" dirty="0" smtClean="0"/>
              <a:t>LWR parks of about 6 reactors of same technology</a:t>
            </a:r>
          </a:p>
          <a:p>
            <a:r>
              <a:rPr lang="en-IN" dirty="0" smtClean="0"/>
              <a:t>Simultaneous orders for Long manufacturing cycle equipment with a reasonable staggering.</a:t>
            </a:r>
          </a:p>
          <a:p>
            <a:r>
              <a:rPr lang="en-IN" dirty="0" smtClean="0"/>
              <a:t>Gap of one year or less  in each reactor </a:t>
            </a:r>
          </a:p>
          <a:p>
            <a:r>
              <a:rPr lang="en-US" dirty="0" smtClean="0"/>
              <a:t>Financing options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Internal Accruals/ Government Budgetary Support/ JVs for equity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Debt financing from sourcing country of international LWR projects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Borrowings from Market </a:t>
            </a:r>
          </a:p>
          <a:p>
            <a:endParaRPr lang="en-IN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62-DCDA-4940-B6C1-76187D6C4DF2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12480" cy="785818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bg1"/>
                </a:solidFill>
              </a:rPr>
              <a:t>PROJECT IMPLEMENTATION STRATEGY</a:t>
            </a:r>
            <a:endParaRPr lang="en-IN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>
                <a:solidFill>
                  <a:srgbClr val="0000CC"/>
                </a:solidFill>
              </a:rPr>
              <a:t>Land availability and infrastructure</a:t>
            </a:r>
          </a:p>
          <a:p>
            <a:r>
              <a:rPr lang="en-IN" dirty="0" smtClean="0">
                <a:solidFill>
                  <a:srgbClr val="0000CC"/>
                </a:solidFill>
              </a:rPr>
              <a:t>Project gestation period</a:t>
            </a:r>
          </a:p>
          <a:p>
            <a:pPr lvl="1"/>
            <a:r>
              <a:rPr lang="en-IN" dirty="0" smtClean="0"/>
              <a:t>Timely completion of Pre-project activities including statutory clearances. </a:t>
            </a:r>
          </a:p>
          <a:p>
            <a:pPr lvl="1"/>
            <a:r>
              <a:rPr lang="en-IN" dirty="0" smtClean="0"/>
              <a:t>Optimisation project completion period</a:t>
            </a:r>
          </a:p>
          <a:p>
            <a:r>
              <a:rPr lang="en-IN" dirty="0" smtClean="0">
                <a:solidFill>
                  <a:srgbClr val="0000CC"/>
                </a:solidFill>
              </a:rPr>
              <a:t>Qualified Human Resources</a:t>
            </a:r>
          </a:p>
          <a:p>
            <a:r>
              <a:rPr lang="en-IN" dirty="0" smtClean="0">
                <a:solidFill>
                  <a:srgbClr val="0000CC"/>
                </a:solidFill>
              </a:rPr>
              <a:t>Industry’s preparedness to support the program</a:t>
            </a:r>
          </a:p>
          <a:p>
            <a:r>
              <a:rPr lang="en-IN" dirty="0" smtClean="0">
                <a:solidFill>
                  <a:srgbClr val="0000CC"/>
                </a:solidFill>
              </a:rPr>
              <a:t>Localisation of LWR components / equipment / O&amp;M spares</a:t>
            </a:r>
          </a:p>
          <a:p>
            <a:r>
              <a:rPr lang="en-IN" dirty="0" smtClean="0">
                <a:solidFill>
                  <a:srgbClr val="0000CC"/>
                </a:solidFill>
              </a:rPr>
              <a:t>Availability of finance</a:t>
            </a:r>
          </a:p>
          <a:p>
            <a:r>
              <a:rPr lang="en-IN" dirty="0" smtClean="0">
                <a:solidFill>
                  <a:srgbClr val="0000CC"/>
                </a:solidFill>
              </a:rPr>
              <a:t>Tariff competiveness</a:t>
            </a:r>
          </a:p>
          <a:p>
            <a:pPr lvl="1"/>
            <a:r>
              <a:rPr lang="en-IN" dirty="0" smtClean="0">
                <a:solidFill>
                  <a:srgbClr val="0000CC"/>
                </a:solidFill>
              </a:rPr>
              <a:t>Optimum per megawatt overnight cost</a:t>
            </a:r>
          </a:p>
          <a:p>
            <a:pPr lvl="1"/>
            <a:r>
              <a:rPr lang="en-IN" dirty="0" smtClean="0">
                <a:solidFill>
                  <a:srgbClr val="0000CC"/>
                </a:solidFill>
              </a:rPr>
              <a:t>Finance at lower interest rates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62-DCDA-4940-B6C1-76187D6C4DF2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Autofit/>
          </a:bodyPr>
          <a:lstStyle/>
          <a:p>
            <a:r>
              <a:rPr lang="en-IN" sz="4800" dirty="0" smtClean="0">
                <a:solidFill>
                  <a:schemeClr val="bg1"/>
                </a:solidFill>
              </a:rPr>
              <a:t>Challenges</a:t>
            </a:r>
            <a:endParaRPr lang="en-IN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0329"/>
          </a:xfrm>
          <a:solidFill>
            <a:srgbClr val="0070C0"/>
          </a:solidFill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Times New Roman" pitchFamily="18" charset="0"/>
              </a:rPr>
              <a:t>Performance - Competitive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Times New Roman" pitchFamily="18" charset="0"/>
              </a:rPr>
              <a:t>Tariffs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Times New Roman" pitchFamily="18" charset="0"/>
              </a:rPr>
              <a:t>(Operating stations)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Times New Roman" pitchFamily="18" charset="0"/>
            </a:endParaRPr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-7938" y="1000125"/>
          <a:ext cx="8953501" cy="5643585"/>
        </p:xfrm>
        <a:graphic>
          <a:graphicData uri="http://schemas.openxmlformats.org/presentationml/2006/ole">
            <p:oleObj spid="_x0000_s82949" name="Worksheet" r:id="rId3" imgW="10410892" imgH="5943682" progId="">
              <p:embed/>
            </p:oleObj>
          </a:graphicData>
        </a:graphic>
      </p:graphicFrame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5715000" y="100012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</a:rPr>
              <a:t>Paise/Unit</a:t>
            </a:r>
          </a:p>
        </p:txBody>
      </p:sp>
    </p:spTree>
    <p:extLst>
      <p:ext uri="{BB962C8B-B14F-4D97-AF65-F5344CB8AC3E}">
        <p14:creationId xmlns="" xmlns:p14="http://schemas.microsoft.com/office/powerpoint/2010/main" val="2302706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ENHANCED MODULERIZATION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218873" cy="456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5404" y="6572272"/>
            <a:ext cx="428596" cy="285728"/>
          </a:xfrm>
        </p:spPr>
        <p:txBody>
          <a:bodyPr/>
          <a:lstStyle/>
          <a:p>
            <a:fld id="{31DFF362-DCDA-4940-B6C1-76187D6C4DF2}" type="slidenum">
              <a:rPr lang="en-IN" sz="1000" i="1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IN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775665" y="838200"/>
            <a:ext cx="7682535" cy="519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5404" y="6572272"/>
            <a:ext cx="428596" cy="285728"/>
          </a:xfrm>
        </p:spPr>
        <p:txBody>
          <a:bodyPr/>
          <a:lstStyle/>
          <a:p>
            <a:fld id="{31DFF362-DCDA-4940-B6C1-76187D6C4DF2}" type="slidenum">
              <a:rPr lang="en-IN" sz="1000" i="1" smtClean="0"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IN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63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ENHANCED MODULERIZATION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76200" y="1524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Times New Roman" pitchFamily="18" charset="0"/>
              </a:rPr>
              <a:t>THANKS</a:t>
            </a:r>
          </a:p>
          <a:p>
            <a:pPr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Times New Roman" pitchFamily="18" charset="0"/>
              </a:rPr>
              <a:t>Safety first - Environment foremost</a:t>
            </a:r>
            <a:endParaRPr lang="en-I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44035" name="Picture 2" descr="C:\Users\nagich\Desktop\Gujrat\photos\environment\NPCIL poset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29718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 descr="C:\Users\nagich\Desktop\Gujrat\photos\environment\NPCIL poseter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465638"/>
            <a:ext cx="28194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C:\Users\nagich\Desktop\Gujrat\photos\environment\NA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1752600"/>
            <a:ext cx="4119562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C:\Users\nagich\Desktop\Gujrat\photos\environment\1Power4 NAPS Water Li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14800"/>
            <a:ext cx="4024313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1F302B1-7547-4EDF-A2CD-A4B0DCFED17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eorg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778"/>
          <a:stretch>
            <a:fillRect/>
          </a:stretch>
        </p:blipFill>
        <p:spPr>
          <a:xfrm>
            <a:off x="969120" y="228600"/>
            <a:ext cx="7946281" cy="6477000"/>
          </a:xfrm>
          <a:prstGeom prst="rect">
            <a:avLst/>
          </a:prstGeom>
        </p:spPr>
      </p:pic>
      <p:pic>
        <p:nvPicPr>
          <p:cNvPr id="3" name="Picture 2" descr="http://10.10.2.12/softstore/utilities/Bilingual_LOGO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76200" y="2438400"/>
            <a:ext cx="1028493" cy="1482947"/>
          </a:xfrm>
          <a:prstGeom prst="rect">
            <a:avLst/>
          </a:prstGeom>
          <a:noFill/>
        </p:spPr>
      </p:pic>
      <p:sp>
        <p:nvSpPr>
          <p:cNvPr id="4" name="Curved Left Arrow 3"/>
          <p:cNvSpPr/>
          <p:nvPr/>
        </p:nvSpPr>
        <p:spPr>
          <a:xfrm rot="5196818">
            <a:off x="1885478" y="2560270"/>
            <a:ext cx="684142" cy="3058258"/>
          </a:xfrm>
          <a:prstGeom prst="curvedLeftArrow">
            <a:avLst>
              <a:gd name="adj1" fmla="val 21901"/>
              <a:gd name="adj2" fmla="val 57913"/>
              <a:gd name="adj3" fmla="val 26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35842" name="Picture 2" descr="https://upload.wikimedia.org/wikipedia/commons/thumb/8/8b/DAENewLogo.png/300px-DAENew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95400"/>
            <a:ext cx="685800" cy="685800"/>
          </a:xfrm>
          <a:prstGeom prst="rect">
            <a:avLst/>
          </a:prstGeom>
          <a:noFill/>
        </p:spPr>
      </p:pic>
      <p:pic>
        <p:nvPicPr>
          <p:cNvPr id="7" name="Picture 6" descr="Department-of-Atomic-Energy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618744"/>
            <a:ext cx="533400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71736" y="5857892"/>
            <a:ext cx="4988380" cy="60790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India per capita consumption of electricity for the year 2015-16 was 1075 kwh (Provisional)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142984"/>
            <a:ext cx="8002172" cy="4786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9541" y="6569451"/>
            <a:ext cx="6057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>
                <a:latin typeface="Arial" panose="020B0604020202020204" pitchFamily="34" charset="0"/>
              </a:rPr>
              <a:t>Note: Captive power is not included in total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20" y="6581001"/>
            <a:ext cx="1077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>
                <a:latin typeface="Arial" panose="020B0604020202020204" pitchFamily="34" charset="0"/>
              </a:rPr>
              <a:t>Source: CEA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7422" y="142852"/>
            <a:ext cx="5104539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ALL INDIA INSTALLED CAPACITY 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OF POWER STATIONS (31.8.2016)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305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spect="1" noChangeArrowheads="1" noTextEdit="1"/>
          </p:cNvSpPr>
          <p:nvPr/>
        </p:nvSpPr>
        <p:spPr bwMode="auto">
          <a:xfrm>
            <a:off x="571500" y="85725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601788" y="981075"/>
            <a:ext cx="63055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881563" y="1042988"/>
            <a:ext cx="1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865688" y="1522413"/>
            <a:ext cx="1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143000"/>
            <a:ext cx="9144000" cy="3571875"/>
            <a:chOff x="666" y="1348"/>
            <a:chExt cx="4380" cy="2663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51" y="3737"/>
              <a:ext cx="908" cy="248"/>
              <a:chOff x="951" y="3737"/>
              <a:chExt cx="908" cy="248"/>
            </a:xfrm>
          </p:grpSpPr>
          <p:sp>
            <p:nvSpPr>
              <p:cNvPr id="22654" name="Oval 8"/>
              <p:cNvSpPr>
                <a:spLocks noChangeArrowheads="1"/>
              </p:cNvSpPr>
              <p:nvPr/>
            </p:nvSpPr>
            <p:spPr bwMode="auto">
              <a:xfrm>
                <a:off x="951" y="3737"/>
                <a:ext cx="908" cy="248"/>
              </a:xfrm>
              <a:prstGeom prst="ellipse">
                <a:avLst/>
              </a:prstGeom>
              <a:solidFill>
                <a:srgbClr val="000000"/>
              </a:solidFill>
              <a:ln w="7938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55" name="Rectangle 9"/>
              <p:cNvSpPr>
                <a:spLocks noChangeArrowheads="1"/>
              </p:cNvSpPr>
              <p:nvPr/>
            </p:nvSpPr>
            <p:spPr bwMode="auto">
              <a:xfrm>
                <a:off x="1124" y="3765"/>
                <a:ext cx="532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56" name="Rectangle 10"/>
              <p:cNvSpPr>
                <a:spLocks noChangeArrowheads="1"/>
              </p:cNvSpPr>
              <p:nvPr/>
            </p:nvSpPr>
            <p:spPr bwMode="auto">
              <a:xfrm>
                <a:off x="1244" y="3787"/>
                <a:ext cx="38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itchFamily="34" charset="0"/>
                  </a:rPr>
                  <a:t>STAGE 1</a:t>
                </a: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425" y="3742"/>
              <a:ext cx="908" cy="250"/>
              <a:chOff x="2425" y="3742"/>
              <a:chExt cx="908" cy="250"/>
            </a:xfrm>
          </p:grpSpPr>
          <p:sp>
            <p:nvSpPr>
              <p:cNvPr id="22651" name="Oval 12"/>
              <p:cNvSpPr>
                <a:spLocks noChangeArrowheads="1"/>
              </p:cNvSpPr>
              <p:nvPr/>
            </p:nvSpPr>
            <p:spPr bwMode="auto">
              <a:xfrm>
                <a:off x="2425" y="3742"/>
                <a:ext cx="908" cy="250"/>
              </a:xfrm>
              <a:prstGeom prst="ellipse">
                <a:avLst/>
              </a:prstGeom>
              <a:solidFill>
                <a:srgbClr val="006600"/>
              </a:solidFill>
              <a:ln w="7938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52" name="Rectangle 13"/>
              <p:cNvSpPr>
                <a:spLocks noChangeArrowheads="1"/>
              </p:cNvSpPr>
              <p:nvPr/>
            </p:nvSpPr>
            <p:spPr bwMode="auto">
              <a:xfrm>
                <a:off x="2600" y="3775"/>
                <a:ext cx="530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53" name="Rectangle 14"/>
              <p:cNvSpPr>
                <a:spLocks noChangeArrowheads="1"/>
              </p:cNvSpPr>
              <p:nvPr/>
            </p:nvSpPr>
            <p:spPr bwMode="auto">
              <a:xfrm>
                <a:off x="2721" y="3798"/>
                <a:ext cx="38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itchFamily="34" charset="0"/>
                  </a:rPr>
                  <a:t>STAGE 2</a:t>
                </a: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912" y="3763"/>
              <a:ext cx="908" cy="248"/>
              <a:chOff x="3912" y="3763"/>
              <a:chExt cx="908" cy="248"/>
            </a:xfrm>
          </p:grpSpPr>
          <p:sp>
            <p:nvSpPr>
              <p:cNvPr id="22648" name="Oval 16"/>
              <p:cNvSpPr>
                <a:spLocks noChangeArrowheads="1"/>
              </p:cNvSpPr>
              <p:nvPr/>
            </p:nvSpPr>
            <p:spPr bwMode="auto">
              <a:xfrm>
                <a:off x="3912" y="3763"/>
                <a:ext cx="908" cy="248"/>
              </a:xfrm>
              <a:prstGeom prst="ellipse">
                <a:avLst/>
              </a:pr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49" name="Rectangle 17"/>
              <p:cNvSpPr>
                <a:spLocks noChangeArrowheads="1"/>
              </p:cNvSpPr>
              <p:nvPr/>
            </p:nvSpPr>
            <p:spPr bwMode="auto">
              <a:xfrm>
                <a:off x="4089" y="3780"/>
                <a:ext cx="532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50" name="Rectangle 18"/>
              <p:cNvSpPr>
                <a:spLocks noChangeArrowheads="1"/>
              </p:cNvSpPr>
              <p:nvPr/>
            </p:nvSpPr>
            <p:spPr bwMode="auto">
              <a:xfrm>
                <a:off x="4211" y="3803"/>
                <a:ext cx="38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itchFamily="34" charset="0"/>
                  </a:rPr>
                  <a:t>STAGE 3</a:t>
                </a: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22545" name="Rectangle 19"/>
            <p:cNvSpPr>
              <a:spLocks noChangeArrowheads="1"/>
            </p:cNvSpPr>
            <p:nvPr/>
          </p:nvSpPr>
          <p:spPr bwMode="auto">
            <a:xfrm>
              <a:off x="3602" y="1364"/>
              <a:ext cx="1444" cy="233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46" name="Rectangle 20"/>
            <p:cNvSpPr>
              <a:spLocks noChangeArrowheads="1"/>
            </p:cNvSpPr>
            <p:nvPr/>
          </p:nvSpPr>
          <p:spPr bwMode="auto">
            <a:xfrm>
              <a:off x="2167" y="1364"/>
              <a:ext cx="1435" cy="232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47" name="Rectangle 21"/>
            <p:cNvSpPr>
              <a:spLocks noChangeArrowheads="1"/>
            </p:cNvSpPr>
            <p:nvPr/>
          </p:nvSpPr>
          <p:spPr bwMode="auto">
            <a:xfrm>
              <a:off x="734" y="1364"/>
              <a:ext cx="1433" cy="232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48" name="Rectangle 22"/>
            <p:cNvSpPr>
              <a:spLocks noChangeArrowheads="1"/>
            </p:cNvSpPr>
            <p:nvPr/>
          </p:nvSpPr>
          <p:spPr bwMode="auto">
            <a:xfrm>
              <a:off x="2631" y="3182"/>
              <a:ext cx="16" cy="247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649" y="3380"/>
              <a:ext cx="1032" cy="82"/>
              <a:chOff x="2649" y="3380"/>
              <a:chExt cx="1032" cy="82"/>
            </a:xfrm>
          </p:grpSpPr>
          <p:sp>
            <p:nvSpPr>
              <p:cNvPr id="22646" name="Rectangle 24"/>
              <p:cNvSpPr>
                <a:spLocks noChangeArrowheads="1"/>
              </p:cNvSpPr>
              <p:nvPr/>
            </p:nvSpPr>
            <p:spPr bwMode="auto">
              <a:xfrm>
                <a:off x="2649" y="3413"/>
                <a:ext cx="953" cy="16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47" name="Freeform 25"/>
              <p:cNvSpPr>
                <a:spLocks/>
              </p:cNvSpPr>
              <p:nvPr/>
            </p:nvSpPr>
            <p:spPr bwMode="auto">
              <a:xfrm>
                <a:off x="3599" y="3380"/>
                <a:ext cx="82" cy="82"/>
              </a:xfrm>
              <a:custGeom>
                <a:avLst/>
                <a:gdLst>
                  <a:gd name="T0" fmla="*/ 0 w 82"/>
                  <a:gd name="T1" fmla="*/ 82 h 82"/>
                  <a:gd name="T2" fmla="*/ 82 w 82"/>
                  <a:gd name="T3" fmla="*/ 42 h 82"/>
                  <a:gd name="T4" fmla="*/ 0 w 82"/>
                  <a:gd name="T5" fmla="*/ 0 h 82"/>
                  <a:gd name="T6" fmla="*/ 0 w 82"/>
                  <a:gd name="T7" fmla="*/ 82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82"/>
                  <a:gd name="T14" fmla="*/ 82 w 82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82">
                    <a:moveTo>
                      <a:pt x="0" y="82"/>
                    </a:moveTo>
                    <a:lnTo>
                      <a:pt x="82" y="42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22550" name="Rectangle 26"/>
            <p:cNvSpPr>
              <a:spLocks noChangeArrowheads="1"/>
            </p:cNvSpPr>
            <p:nvPr/>
          </p:nvSpPr>
          <p:spPr bwMode="auto">
            <a:xfrm>
              <a:off x="2920" y="3278"/>
              <a:ext cx="3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51" name="Rectangle 27"/>
            <p:cNvSpPr>
              <a:spLocks noChangeArrowheads="1"/>
            </p:cNvSpPr>
            <p:nvPr/>
          </p:nvSpPr>
          <p:spPr bwMode="auto">
            <a:xfrm>
              <a:off x="2998" y="3301"/>
              <a:ext cx="5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ahoma" pitchFamily="34" charset="0"/>
                </a:rPr>
                <a:t>U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52" name="Rectangle 28"/>
            <p:cNvSpPr>
              <a:spLocks noChangeArrowheads="1"/>
            </p:cNvSpPr>
            <p:nvPr/>
          </p:nvSpPr>
          <p:spPr bwMode="auto">
            <a:xfrm>
              <a:off x="3056" y="3301"/>
              <a:ext cx="3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ahoma" pitchFamily="34" charset="0"/>
                </a:rPr>
                <a:t>-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53" name="Rectangle 29"/>
            <p:cNvSpPr>
              <a:spLocks noChangeArrowheads="1"/>
            </p:cNvSpPr>
            <p:nvPr/>
          </p:nvSpPr>
          <p:spPr bwMode="auto">
            <a:xfrm>
              <a:off x="3105" y="3301"/>
              <a:ext cx="13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ahoma" pitchFamily="34" charset="0"/>
                </a:rPr>
                <a:t>233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54" name="Rectangle 30"/>
            <p:cNvSpPr>
              <a:spLocks noChangeArrowheads="1"/>
            </p:cNvSpPr>
            <p:nvPr/>
          </p:nvSpPr>
          <p:spPr bwMode="auto">
            <a:xfrm>
              <a:off x="3060" y="2954"/>
              <a:ext cx="467" cy="112"/>
            </a:xfrm>
            <a:prstGeom prst="rect">
              <a:avLst/>
            </a:prstGeom>
            <a:solidFill>
              <a:srgbClr val="00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55" name="Rectangle 31"/>
            <p:cNvSpPr>
              <a:spLocks noChangeArrowheads="1"/>
            </p:cNvSpPr>
            <p:nvPr/>
          </p:nvSpPr>
          <p:spPr bwMode="auto">
            <a:xfrm>
              <a:off x="3062" y="2960"/>
              <a:ext cx="44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56" name="Rectangle 32"/>
            <p:cNvSpPr>
              <a:spLocks noChangeArrowheads="1"/>
            </p:cNvSpPr>
            <p:nvPr/>
          </p:nvSpPr>
          <p:spPr bwMode="auto">
            <a:xfrm>
              <a:off x="3158" y="2984"/>
              <a:ext cx="307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ELECTRICITY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57" name="Rectangle 33"/>
            <p:cNvSpPr>
              <a:spLocks noChangeArrowheads="1"/>
            </p:cNvSpPr>
            <p:nvPr/>
          </p:nvSpPr>
          <p:spPr bwMode="auto">
            <a:xfrm>
              <a:off x="1469" y="2841"/>
              <a:ext cx="62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58" name="Rectangle 34"/>
            <p:cNvSpPr>
              <a:spLocks noChangeArrowheads="1"/>
            </p:cNvSpPr>
            <p:nvPr/>
          </p:nvSpPr>
          <p:spPr bwMode="auto">
            <a:xfrm>
              <a:off x="1586" y="2863"/>
              <a:ext cx="39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rPr>
                <a:t>Depleted U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59" name="Rectangle 35"/>
            <p:cNvSpPr>
              <a:spLocks noChangeArrowheads="1"/>
            </p:cNvSpPr>
            <p:nvPr/>
          </p:nvSpPr>
          <p:spPr bwMode="auto">
            <a:xfrm>
              <a:off x="1600" y="3070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60" name="Rectangle 36"/>
            <p:cNvSpPr>
              <a:spLocks noChangeArrowheads="1"/>
            </p:cNvSpPr>
            <p:nvPr/>
          </p:nvSpPr>
          <p:spPr bwMode="auto">
            <a:xfrm>
              <a:off x="1682" y="3093"/>
              <a:ext cx="9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rPr>
                <a:t>Pu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1392" y="3038"/>
              <a:ext cx="854" cy="83"/>
              <a:chOff x="1392" y="3038"/>
              <a:chExt cx="854" cy="83"/>
            </a:xfrm>
          </p:grpSpPr>
          <p:sp>
            <p:nvSpPr>
              <p:cNvPr id="22644" name="Rectangle 38"/>
              <p:cNvSpPr>
                <a:spLocks noChangeArrowheads="1"/>
              </p:cNvSpPr>
              <p:nvPr/>
            </p:nvSpPr>
            <p:spPr bwMode="auto">
              <a:xfrm>
                <a:off x="1392" y="3072"/>
                <a:ext cx="77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45" name="Freeform 39"/>
              <p:cNvSpPr>
                <a:spLocks/>
              </p:cNvSpPr>
              <p:nvPr/>
            </p:nvSpPr>
            <p:spPr bwMode="auto">
              <a:xfrm>
                <a:off x="2164" y="3038"/>
                <a:ext cx="82" cy="83"/>
              </a:xfrm>
              <a:custGeom>
                <a:avLst/>
                <a:gdLst>
                  <a:gd name="T0" fmla="*/ 0 w 82"/>
                  <a:gd name="T1" fmla="*/ 83 h 83"/>
                  <a:gd name="T2" fmla="*/ 82 w 82"/>
                  <a:gd name="T3" fmla="*/ 41 h 83"/>
                  <a:gd name="T4" fmla="*/ 0 w 82"/>
                  <a:gd name="T5" fmla="*/ 0 h 83"/>
                  <a:gd name="T6" fmla="*/ 0 w 82"/>
                  <a:gd name="T7" fmla="*/ 83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83"/>
                  <a:gd name="T14" fmla="*/ 82 w 82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83">
                    <a:moveTo>
                      <a:pt x="0" y="83"/>
                    </a:moveTo>
                    <a:lnTo>
                      <a:pt x="82" y="41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22562" name="Rectangle 40"/>
            <p:cNvSpPr>
              <a:spLocks noChangeArrowheads="1"/>
            </p:cNvSpPr>
            <p:nvPr/>
          </p:nvSpPr>
          <p:spPr bwMode="auto">
            <a:xfrm>
              <a:off x="1385" y="2743"/>
              <a:ext cx="16" cy="33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1392" y="2923"/>
              <a:ext cx="854" cy="82"/>
              <a:chOff x="1392" y="2923"/>
              <a:chExt cx="854" cy="82"/>
            </a:xfrm>
          </p:grpSpPr>
          <p:sp>
            <p:nvSpPr>
              <p:cNvPr id="22642" name="Rectangle 42"/>
              <p:cNvSpPr>
                <a:spLocks noChangeArrowheads="1"/>
              </p:cNvSpPr>
              <p:nvPr/>
            </p:nvSpPr>
            <p:spPr bwMode="auto">
              <a:xfrm>
                <a:off x="1392" y="2956"/>
                <a:ext cx="77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43" name="Freeform 43"/>
              <p:cNvSpPr>
                <a:spLocks/>
              </p:cNvSpPr>
              <p:nvPr/>
            </p:nvSpPr>
            <p:spPr bwMode="auto">
              <a:xfrm>
                <a:off x="2164" y="2923"/>
                <a:ext cx="82" cy="82"/>
              </a:xfrm>
              <a:custGeom>
                <a:avLst/>
                <a:gdLst>
                  <a:gd name="T0" fmla="*/ 0 w 82"/>
                  <a:gd name="T1" fmla="*/ 82 h 82"/>
                  <a:gd name="T2" fmla="*/ 82 w 82"/>
                  <a:gd name="T3" fmla="*/ 40 h 82"/>
                  <a:gd name="T4" fmla="*/ 0 w 82"/>
                  <a:gd name="T5" fmla="*/ 0 h 82"/>
                  <a:gd name="T6" fmla="*/ 0 w 82"/>
                  <a:gd name="T7" fmla="*/ 82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82"/>
                  <a:gd name="T14" fmla="*/ 82 w 82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82">
                    <a:moveTo>
                      <a:pt x="0" y="82"/>
                    </a:moveTo>
                    <a:lnTo>
                      <a:pt x="82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22564" name="Rectangle 44"/>
            <p:cNvSpPr>
              <a:spLocks noChangeArrowheads="1"/>
            </p:cNvSpPr>
            <p:nvPr/>
          </p:nvSpPr>
          <p:spPr bwMode="auto">
            <a:xfrm>
              <a:off x="2943" y="2743"/>
              <a:ext cx="63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65" name="Rectangle 45"/>
            <p:cNvSpPr>
              <a:spLocks noChangeArrowheads="1"/>
            </p:cNvSpPr>
            <p:nvPr/>
          </p:nvSpPr>
          <p:spPr bwMode="auto">
            <a:xfrm>
              <a:off x="3224" y="2765"/>
              <a:ext cx="33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-Narrow"/>
                </a:rPr>
                <a:t>300 GWe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66" name="Rectangle 46"/>
            <p:cNvSpPr>
              <a:spLocks noChangeArrowheads="1"/>
            </p:cNvSpPr>
            <p:nvPr/>
          </p:nvSpPr>
          <p:spPr bwMode="auto">
            <a:xfrm>
              <a:off x="2246" y="2869"/>
              <a:ext cx="660" cy="337"/>
            </a:xfrm>
            <a:prstGeom prst="rect">
              <a:avLst/>
            </a:prstGeom>
            <a:solidFill>
              <a:srgbClr val="00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67" name="Rectangle 47"/>
            <p:cNvSpPr>
              <a:spLocks noChangeArrowheads="1"/>
            </p:cNvSpPr>
            <p:nvPr/>
          </p:nvSpPr>
          <p:spPr bwMode="auto">
            <a:xfrm>
              <a:off x="2216" y="2921"/>
              <a:ext cx="70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68" name="Rectangle 48"/>
            <p:cNvSpPr>
              <a:spLocks noChangeArrowheads="1"/>
            </p:cNvSpPr>
            <p:nvPr/>
          </p:nvSpPr>
          <p:spPr bwMode="auto">
            <a:xfrm>
              <a:off x="2406" y="2940"/>
              <a:ext cx="44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"/>
                </a:rPr>
                <a:t>Pu FUELLED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69" name="Rectangle 49"/>
            <p:cNvSpPr>
              <a:spLocks noChangeArrowheads="1"/>
            </p:cNvSpPr>
            <p:nvPr/>
          </p:nvSpPr>
          <p:spPr bwMode="auto">
            <a:xfrm>
              <a:off x="2360" y="3041"/>
              <a:ext cx="61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"/>
                </a:rPr>
                <a:t>FAST BREEDERS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70" name="Rectangle 50"/>
            <p:cNvSpPr>
              <a:spLocks noChangeArrowheads="1"/>
            </p:cNvSpPr>
            <p:nvPr/>
          </p:nvSpPr>
          <p:spPr bwMode="auto">
            <a:xfrm>
              <a:off x="2454" y="2456"/>
              <a:ext cx="21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71" name="Rectangle 51"/>
            <p:cNvSpPr>
              <a:spLocks noChangeArrowheads="1"/>
            </p:cNvSpPr>
            <p:nvPr/>
          </p:nvSpPr>
          <p:spPr bwMode="auto">
            <a:xfrm>
              <a:off x="2545" y="2480"/>
              <a:ext cx="98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ahoma" pitchFamily="34" charset="0"/>
                </a:rPr>
                <a:t>Th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2510" y="2617"/>
              <a:ext cx="93" cy="241"/>
              <a:chOff x="2510" y="2617"/>
              <a:chExt cx="93" cy="241"/>
            </a:xfrm>
          </p:grpSpPr>
          <p:sp>
            <p:nvSpPr>
              <p:cNvPr id="22640" name="Rectangle 53"/>
              <p:cNvSpPr>
                <a:spLocks noChangeArrowheads="1"/>
              </p:cNvSpPr>
              <p:nvPr/>
            </p:nvSpPr>
            <p:spPr bwMode="auto">
              <a:xfrm>
                <a:off x="2545" y="2617"/>
                <a:ext cx="21" cy="152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41" name="Freeform 54"/>
              <p:cNvSpPr>
                <a:spLocks/>
              </p:cNvSpPr>
              <p:nvPr/>
            </p:nvSpPr>
            <p:spPr bwMode="auto">
              <a:xfrm>
                <a:off x="2510" y="2765"/>
                <a:ext cx="93" cy="93"/>
              </a:xfrm>
              <a:custGeom>
                <a:avLst/>
                <a:gdLst>
                  <a:gd name="T0" fmla="*/ 0 w 93"/>
                  <a:gd name="T1" fmla="*/ 0 h 93"/>
                  <a:gd name="T2" fmla="*/ 48 w 93"/>
                  <a:gd name="T3" fmla="*/ 93 h 93"/>
                  <a:gd name="T4" fmla="*/ 93 w 93"/>
                  <a:gd name="T5" fmla="*/ 0 h 93"/>
                  <a:gd name="T6" fmla="*/ 0 w 93"/>
                  <a:gd name="T7" fmla="*/ 0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93"/>
                  <a:gd name="T14" fmla="*/ 93 w 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93">
                    <a:moveTo>
                      <a:pt x="0" y="0"/>
                    </a:moveTo>
                    <a:lnTo>
                      <a:pt x="48" y="93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2244" y="3194"/>
              <a:ext cx="83" cy="231"/>
              <a:chOff x="2244" y="3194"/>
              <a:chExt cx="83" cy="231"/>
            </a:xfrm>
          </p:grpSpPr>
          <p:sp>
            <p:nvSpPr>
              <p:cNvPr id="22638" name="Rectangle 56"/>
              <p:cNvSpPr>
                <a:spLocks noChangeArrowheads="1"/>
              </p:cNvSpPr>
              <p:nvPr/>
            </p:nvSpPr>
            <p:spPr bwMode="auto">
              <a:xfrm>
                <a:off x="2278" y="3271"/>
                <a:ext cx="15" cy="154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39" name="Freeform 57"/>
              <p:cNvSpPr>
                <a:spLocks/>
              </p:cNvSpPr>
              <p:nvPr/>
            </p:nvSpPr>
            <p:spPr bwMode="auto">
              <a:xfrm>
                <a:off x="2244" y="3194"/>
                <a:ext cx="83" cy="82"/>
              </a:xfrm>
              <a:custGeom>
                <a:avLst/>
                <a:gdLst>
                  <a:gd name="T0" fmla="*/ 83 w 83"/>
                  <a:gd name="T1" fmla="*/ 82 h 82"/>
                  <a:gd name="T2" fmla="*/ 41 w 83"/>
                  <a:gd name="T3" fmla="*/ 0 h 82"/>
                  <a:gd name="T4" fmla="*/ 0 w 83"/>
                  <a:gd name="T5" fmla="*/ 82 h 82"/>
                  <a:gd name="T6" fmla="*/ 83 w 83"/>
                  <a:gd name="T7" fmla="*/ 82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82"/>
                  <a:gd name="T14" fmla="*/ 83 w 83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82">
                    <a:moveTo>
                      <a:pt x="83" y="82"/>
                    </a:moveTo>
                    <a:lnTo>
                      <a:pt x="41" y="0"/>
                    </a:lnTo>
                    <a:lnTo>
                      <a:pt x="0" y="82"/>
                    </a:lnTo>
                    <a:lnTo>
                      <a:pt x="83" y="8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2859" y="2967"/>
              <a:ext cx="199" cy="112"/>
              <a:chOff x="2859" y="2967"/>
              <a:chExt cx="199" cy="112"/>
            </a:xfrm>
          </p:grpSpPr>
          <p:sp>
            <p:nvSpPr>
              <p:cNvPr id="22635" name="Freeform 59"/>
              <p:cNvSpPr>
                <a:spLocks/>
              </p:cNvSpPr>
              <p:nvPr/>
            </p:nvSpPr>
            <p:spPr bwMode="auto">
              <a:xfrm>
                <a:off x="2890" y="2967"/>
                <a:ext cx="168" cy="112"/>
              </a:xfrm>
              <a:custGeom>
                <a:avLst/>
                <a:gdLst>
                  <a:gd name="T0" fmla="*/ 119 w 168"/>
                  <a:gd name="T1" fmla="*/ 0 h 112"/>
                  <a:gd name="T2" fmla="*/ 119 w 168"/>
                  <a:gd name="T3" fmla="*/ 28 h 112"/>
                  <a:gd name="T4" fmla="*/ 0 w 168"/>
                  <a:gd name="T5" fmla="*/ 28 h 112"/>
                  <a:gd name="T6" fmla="*/ 0 w 168"/>
                  <a:gd name="T7" fmla="*/ 84 h 112"/>
                  <a:gd name="T8" fmla="*/ 119 w 168"/>
                  <a:gd name="T9" fmla="*/ 84 h 112"/>
                  <a:gd name="T10" fmla="*/ 119 w 168"/>
                  <a:gd name="T11" fmla="*/ 112 h 112"/>
                  <a:gd name="T12" fmla="*/ 168 w 168"/>
                  <a:gd name="T13" fmla="*/ 56 h 112"/>
                  <a:gd name="T14" fmla="*/ 119 w 168"/>
                  <a:gd name="T15" fmla="*/ 0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8"/>
                  <a:gd name="T25" fmla="*/ 0 h 112"/>
                  <a:gd name="T26" fmla="*/ 168 w 168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8" h="112">
                    <a:moveTo>
                      <a:pt x="119" y="0"/>
                    </a:moveTo>
                    <a:lnTo>
                      <a:pt x="119" y="28"/>
                    </a:lnTo>
                    <a:lnTo>
                      <a:pt x="0" y="28"/>
                    </a:lnTo>
                    <a:lnTo>
                      <a:pt x="0" y="84"/>
                    </a:lnTo>
                    <a:lnTo>
                      <a:pt x="119" y="84"/>
                    </a:lnTo>
                    <a:lnTo>
                      <a:pt x="119" y="112"/>
                    </a:lnTo>
                    <a:lnTo>
                      <a:pt x="168" y="56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CC99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36" name="Rectangle 60"/>
              <p:cNvSpPr>
                <a:spLocks noChangeArrowheads="1"/>
              </p:cNvSpPr>
              <p:nvPr/>
            </p:nvSpPr>
            <p:spPr bwMode="auto">
              <a:xfrm>
                <a:off x="2871" y="2995"/>
                <a:ext cx="12" cy="56"/>
              </a:xfrm>
              <a:prstGeom prst="rect">
                <a:avLst/>
              </a:prstGeom>
              <a:solidFill>
                <a:srgbClr val="00CC99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37" name="Rectangle 61"/>
              <p:cNvSpPr>
                <a:spLocks noChangeArrowheads="1"/>
              </p:cNvSpPr>
              <p:nvPr/>
            </p:nvSpPr>
            <p:spPr bwMode="auto">
              <a:xfrm>
                <a:off x="2859" y="2995"/>
                <a:ext cx="7" cy="56"/>
              </a:xfrm>
              <a:prstGeom prst="rect">
                <a:avLst/>
              </a:prstGeom>
              <a:solidFill>
                <a:srgbClr val="00CC99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22575" name="Rectangle 62"/>
            <p:cNvSpPr>
              <a:spLocks noChangeArrowheads="1"/>
            </p:cNvSpPr>
            <p:nvPr/>
          </p:nvSpPr>
          <p:spPr bwMode="auto">
            <a:xfrm>
              <a:off x="4364" y="3128"/>
              <a:ext cx="67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76" name="Rectangle 63"/>
            <p:cNvSpPr>
              <a:spLocks noChangeArrowheads="1"/>
            </p:cNvSpPr>
            <p:nvPr/>
          </p:nvSpPr>
          <p:spPr bwMode="auto">
            <a:xfrm>
              <a:off x="4741" y="3150"/>
              <a:ext cx="196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Helvetica-Narrow"/>
                </a:rPr>
                <a:t>Huge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77" name="Rectangle 64"/>
            <p:cNvSpPr>
              <a:spLocks noChangeArrowheads="1"/>
            </p:cNvSpPr>
            <p:nvPr/>
          </p:nvSpPr>
          <p:spPr bwMode="auto">
            <a:xfrm>
              <a:off x="4572" y="3304"/>
              <a:ext cx="429" cy="104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78" name="Rectangle 65"/>
            <p:cNvSpPr>
              <a:spLocks noChangeArrowheads="1"/>
            </p:cNvSpPr>
            <p:nvPr/>
          </p:nvSpPr>
          <p:spPr bwMode="auto">
            <a:xfrm>
              <a:off x="4561" y="3304"/>
              <a:ext cx="44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79" name="Rectangle 66"/>
            <p:cNvSpPr>
              <a:spLocks noChangeArrowheads="1"/>
            </p:cNvSpPr>
            <p:nvPr/>
          </p:nvSpPr>
          <p:spPr bwMode="auto">
            <a:xfrm>
              <a:off x="4659" y="3329"/>
              <a:ext cx="307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ELECTRICITY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80" name="Rectangle 67"/>
            <p:cNvSpPr>
              <a:spLocks noChangeArrowheads="1"/>
            </p:cNvSpPr>
            <p:nvPr/>
          </p:nvSpPr>
          <p:spPr bwMode="auto">
            <a:xfrm>
              <a:off x="3802" y="3625"/>
              <a:ext cx="425" cy="1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grpSp>
          <p:nvGrpSpPr>
            <p:cNvPr id="12" name="Group 68"/>
            <p:cNvGrpSpPr>
              <a:grpSpLocks/>
            </p:cNvGrpSpPr>
            <p:nvPr/>
          </p:nvGrpSpPr>
          <p:grpSpPr bwMode="auto">
            <a:xfrm>
              <a:off x="3765" y="3474"/>
              <a:ext cx="82" cy="158"/>
              <a:chOff x="3765" y="3474"/>
              <a:chExt cx="82" cy="158"/>
            </a:xfrm>
          </p:grpSpPr>
          <p:sp>
            <p:nvSpPr>
              <p:cNvPr id="22633" name="Rectangle 69"/>
              <p:cNvSpPr>
                <a:spLocks noChangeArrowheads="1"/>
              </p:cNvSpPr>
              <p:nvPr/>
            </p:nvSpPr>
            <p:spPr bwMode="auto">
              <a:xfrm>
                <a:off x="3798" y="3551"/>
                <a:ext cx="16" cy="8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34" name="Freeform 70"/>
              <p:cNvSpPr>
                <a:spLocks/>
              </p:cNvSpPr>
              <p:nvPr/>
            </p:nvSpPr>
            <p:spPr bwMode="auto">
              <a:xfrm>
                <a:off x="3765" y="3474"/>
                <a:ext cx="82" cy="82"/>
              </a:xfrm>
              <a:custGeom>
                <a:avLst/>
                <a:gdLst>
                  <a:gd name="T0" fmla="*/ 82 w 82"/>
                  <a:gd name="T1" fmla="*/ 82 h 82"/>
                  <a:gd name="T2" fmla="*/ 42 w 82"/>
                  <a:gd name="T3" fmla="*/ 0 h 82"/>
                  <a:gd name="T4" fmla="*/ 0 w 82"/>
                  <a:gd name="T5" fmla="*/ 82 h 82"/>
                  <a:gd name="T6" fmla="*/ 82 w 82"/>
                  <a:gd name="T7" fmla="*/ 82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82"/>
                  <a:gd name="T14" fmla="*/ 82 w 82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82">
                    <a:moveTo>
                      <a:pt x="82" y="82"/>
                    </a:moveTo>
                    <a:lnTo>
                      <a:pt x="42" y="0"/>
                    </a:lnTo>
                    <a:lnTo>
                      <a:pt x="0" y="82"/>
                    </a:lnTo>
                    <a:lnTo>
                      <a:pt x="82" y="82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22582" name="Rectangle 71"/>
            <p:cNvSpPr>
              <a:spLocks noChangeArrowheads="1"/>
            </p:cNvSpPr>
            <p:nvPr/>
          </p:nvSpPr>
          <p:spPr bwMode="auto">
            <a:xfrm>
              <a:off x="4220" y="3388"/>
              <a:ext cx="16" cy="249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83" name="Rectangle 72"/>
            <p:cNvSpPr>
              <a:spLocks noChangeArrowheads="1"/>
            </p:cNvSpPr>
            <p:nvPr/>
          </p:nvSpPr>
          <p:spPr bwMode="auto">
            <a:xfrm>
              <a:off x="3679" y="3196"/>
              <a:ext cx="700" cy="296"/>
            </a:xfrm>
            <a:prstGeom prst="rect">
              <a:avLst/>
            </a:prstGeom>
            <a:solidFill>
              <a:srgbClr val="00008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84" name="Rectangle 73"/>
            <p:cNvSpPr>
              <a:spLocks noChangeArrowheads="1"/>
            </p:cNvSpPr>
            <p:nvPr/>
          </p:nvSpPr>
          <p:spPr bwMode="auto">
            <a:xfrm>
              <a:off x="3679" y="3233"/>
              <a:ext cx="70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85" name="Rectangle 74"/>
            <p:cNvSpPr>
              <a:spLocks noChangeArrowheads="1"/>
            </p:cNvSpPr>
            <p:nvPr/>
          </p:nvSpPr>
          <p:spPr bwMode="auto">
            <a:xfrm>
              <a:off x="3771" y="3251"/>
              <a:ext cx="5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"/>
                </a:rPr>
                <a:t>U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86" name="Rectangle 75"/>
            <p:cNvSpPr>
              <a:spLocks noChangeArrowheads="1"/>
            </p:cNvSpPr>
            <p:nvPr/>
          </p:nvSpPr>
          <p:spPr bwMode="auto">
            <a:xfrm>
              <a:off x="3830" y="3251"/>
              <a:ext cx="2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"/>
                </a:rPr>
                <a:t>-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87" name="Rectangle 76"/>
            <p:cNvSpPr>
              <a:spLocks noChangeArrowheads="1"/>
            </p:cNvSpPr>
            <p:nvPr/>
          </p:nvSpPr>
          <p:spPr bwMode="auto">
            <a:xfrm>
              <a:off x="3893" y="3251"/>
              <a:ext cx="473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"/>
                </a:rPr>
                <a:t>233 FUELLED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88" name="Rectangle 77"/>
            <p:cNvSpPr>
              <a:spLocks noChangeArrowheads="1"/>
            </p:cNvSpPr>
            <p:nvPr/>
          </p:nvSpPr>
          <p:spPr bwMode="auto">
            <a:xfrm>
              <a:off x="3913" y="3353"/>
              <a:ext cx="40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"/>
                </a:rPr>
                <a:t>BREEDERS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4385" y="3313"/>
              <a:ext cx="185" cy="98"/>
              <a:chOff x="4385" y="3313"/>
              <a:chExt cx="185" cy="98"/>
            </a:xfrm>
          </p:grpSpPr>
          <p:sp>
            <p:nvSpPr>
              <p:cNvPr id="22630" name="Freeform 79"/>
              <p:cNvSpPr>
                <a:spLocks/>
              </p:cNvSpPr>
              <p:nvPr/>
            </p:nvSpPr>
            <p:spPr bwMode="auto">
              <a:xfrm>
                <a:off x="4413" y="3313"/>
                <a:ext cx="157" cy="98"/>
              </a:xfrm>
              <a:custGeom>
                <a:avLst/>
                <a:gdLst>
                  <a:gd name="T0" fmla="*/ 112 w 157"/>
                  <a:gd name="T1" fmla="*/ 0 h 98"/>
                  <a:gd name="T2" fmla="*/ 112 w 157"/>
                  <a:gd name="T3" fmla="*/ 25 h 98"/>
                  <a:gd name="T4" fmla="*/ 0 w 157"/>
                  <a:gd name="T5" fmla="*/ 25 h 98"/>
                  <a:gd name="T6" fmla="*/ 0 w 157"/>
                  <a:gd name="T7" fmla="*/ 74 h 98"/>
                  <a:gd name="T8" fmla="*/ 112 w 157"/>
                  <a:gd name="T9" fmla="*/ 74 h 98"/>
                  <a:gd name="T10" fmla="*/ 112 w 157"/>
                  <a:gd name="T11" fmla="*/ 98 h 98"/>
                  <a:gd name="T12" fmla="*/ 157 w 157"/>
                  <a:gd name="T13" fmla="*/ 49 h 98"/>
                  <a:gd name="T14" fmla="*/ 112 w 157"/>
                  <a:gd name="T15" fmla="*/ 0 h 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7"/>
                  <a:gd name="T25" fmla="*/ 0 h 98"/>
                  <a:gd name="T26" fmla="*/ 157 w 157"/>
                  <a:gd name="T27" fmla="*/ 98 h 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7" h="98">
                    <a:moveTo>
                      <a:pt x="112" y="0"/>
                    </a:moveTo>
                    <a:lnTo>
                      <a:pt x="112" y="25"/>
                    </a:lnTo>
                    <a:lnTo>
                      <a:pt x="0" y="25"/>
                    </a:lnTo>
                    <a:lnTo>
                      <a:pt x="0" y="74"/>
                    </a:lnTo>
                    <a:lnTo>
                      <a:pt x="112" y="74"/>
                    </a:lnTo>
                    <a:lnTo>
                      <a:pt x="112" y="98"/>
                    </a:lnTo>
                    <a:lnTo>
                      <a:pt x="157" y="4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CC99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31" name="Rectangle 80"/>
              <p:cNvSpPr>
                <a:spLocks noChangeArrowheads="1"/>
              </p:cNvSpPr>
              <p:nvPr/>
            </p:nvSpPr>
            <p:spPr bwMode="auto">
              <a:xfrm>
                <a:off x="4395" y="3338"/>
                <a:ext cx="12" cy="49"/>
              </a:xfrm>
              <a:prstGeom prst="rect">
                <a:avLst/>
              </a:prstGeom>
              <a:solidFill>
                <a:srgbClr val="00CC99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32" name="Rectangle 81"/>
              <p:cNvSpPr>
                <a:spLocks noChangeArrowheads="1"/>
              </p:cNvSpPr>
              <p:nvPr/>
            </p:nvSpPr>
            <p:spPr bwMode="auto">
              <a:xfrm>
                <a:off x="4385" y="3338"/>
                <a:ext cx="5" cy="49"/>
              </a:xfrm>
              <a:prstGeom prst="rect">
                <a:avLst/>
              </a:prstGeom>
              <a:solidFill>
                <a:srgbClr val="00CC99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22590" name="Rectangle 82"/>
            <p:cNvSpPr>
              <a:spLocks noChangeArrowheads="1"/>
            </p:cNvSpPr>
            <p:nvPr/>
          </p:nvSpPr>
          <p:spPr bwMode="auto">
            <a:xfrm>
              <a:off x="666" y="2384"/>
              <a:ext cx="467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91" name="Rectangle 83"/>
            <p:cNvSpPr>
              <a:spLocks noChangeArrowheads="1"/>
            </p:cNvSpPr>
            <p:nvPr/>
          </p:nvSpPr>
          <p:spPr bwMode="auto">
            <a:xfrm>
              <a:off x="811" y="2408"/>
              <a:ext cx="237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rPr>
                <a:t>Natural 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92" name="Rectangle 84"/>
            <p:cNvSpPr>
              <a:spLocks noChangeArrowheads="1"/>
            </p:cNvSpPr>
            <p:nvPr/>
          </p:nvSpPr>
          <p:spPr bwMode="auto">
            <a:xfrm>
              <a:off x="791" y="2492"/>
              <a:ext cx="253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rPr>
                <a:t>Uranium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93" name="Rectangle 85"/>
            <p:cNvSpPr>
              <a:spLocks noChangeArrowheads="1"/>
            </p:cNvSpPr>
            <p:nvPr/>
          </p:nvSpPr>
          <p:spPr bwMode="auto">
            <a:xfrm>
              <a:off x="1742" y="2508"/>
              <a:ext cx="389" cy="128"/>
            </a:xfrm>
            <a:prstGeom prst="rect">
              <a:avLst/>
            </a:prstGeom>
            <a:solidFill>
              <a:srgbClr val="0033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94" name="Rectangle 86"/>
            <p:cNvSpPr>
              <a:spLocks noChangeArrowheads="1"/>
            </p:cNvSpPr>
            <p:nvPr/>
          </p:nvSpPr>
          <p:spPr bwMode="auto">
            <a:xfrm>
              <a:off x="1726" y="2519"/>
              <a:ext cx="44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95" name="Rectangle 87"/>
            <p:cNvSpPr>
              <a:spLocks noChangeArrowheads="1"/>
            </p:cNvSpPr>
            <p:nvPr/>
          </p:nvSpPr>
          <p:spPr bwMode="auto">
            <a:xfrm>
              <a:off x="1825" y="2543"/>
              <a:ext cx="30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ELECTRICITY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96" name="Rectangle 88"/>
            <p:cNvSpPr>
              <a:spLocks noChangeArrowheads="1"/>
            </p:cNvSpPr>
            <p:nvPr/>
          </p:nvSpPr>
          <p:spPr bwMode="auto">
            <a:xfrm>
              <a:off x="1044" y="2484"/>
              <a:ext cx="544" cy="250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6600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97" name="Rectangle 89"/>
            <p:cNvSpPr>
              <a:spLocks noChangeArrowheads="1"/>
            </p:cNvSpPr>
            <p:nvPr/>
          </p:nvSpPr>
          <p:spPr bwMode="auto">
            <a:xfrm>
              <a:off x="1082" y="2526"/>
              <a:ext cx="45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598" name="Rectangle 90"/>
            <p:cNvSpPr>
              <a:spLocks noChangeArrowheads="1"/>
            </p:cNvSpPr>
            <p:nvPr/>
          </p:nvSpPr>
          <p:spPr bwMode="auto">
            <a:xfrm>
              <a:off x="1198" y="2547"/>
              <a:ext cx="319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</a:rPr>
                <a:t>PHWR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4" name="Group 91"/>
            <p:cNvGrpSpPr>
              <a:grpSpLocks/>
            </p:cNvGrpSpPr>
            <p:nvPr/>
          </p:nvGrpSpPr>
          <p:grpSpPr bwMode="auto">
            <a:xfrm>
              <a:off x="1586" y="2526"/>
              <a:ext cx="154" cy="126"/>
              <a:chOff x="1586" y="2526"/>
              <a:chExt cx="154" cy="126"/>
            </a:xfrm>
          </p:grpSpPr>
          <p:sp>
            <p:nvSpPr>
              <p:cNvPr id="22627" name="Freeform 92"/>
              <p:cNvSpPr>
                <a:spLocks/>
              </p:cNvSpPr>
              <p:nvPr/>
            </p:nvSpPr>
            <p:spPr bwMode="auto">
              <a:xfrm>
                <a:off x="1609" y="2526"/>
                <a:ext cx="131" cy="126"/>
              </a:xfrm>
              <a:custGeom>
                <a:avLst/>
                <a:gdLst>
                  <a:gd name="T0" fmla="*/ 93 w 131"/>
                  <a:gd name="T1" fmla="*/ 0 h 126"/>
                  <a:gd name="T2" fmla="*/ 93 w 131"/>
                  <a:gd name="T3" fmla="*/ 31 h 126"/>
                  <a:gd name="T4" fmla="*/ 0 w 131"/>
                  <a:gd name="T5" fmla="*/ 31 h 126"/>
                  <a:gd name="T6" fmla="*/ 0 w 131"/>
                  <a:gd name="T7" fmla="*/ 94 h 126"/>
                  <a:gd name="T8" fmla="*/ 93 w 131"/>
                  <a:gd name="T9" fmla="*/ 94 h 126"/>
                  <a:gd name="T10" fmla="*/ 93 w 131"/>
                  <a:gd name="T11" fmla="*/ 126 h 126"/>
                  <a:gd name="T12" fmla="*/ 131 w 131"/>
                  <a:gd name="T13" fmla="*/ 63 h 126"/>
                  <a:gd name="T14" fmla="*/ 93 w 131"/>
                  <a:gd name="T15" fmla="*/ 0 h 1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1"/>
                  <a:gd name="T25" fmla="*/ 0 h 126"/>
                  <a:gd name="T26" fmla="*/ 131 w 131"/>
                  <a:gd name="T27" fmla="*/ 126 h 1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1" h="126">
                    <a:moveTo>
                      <a:pt x="93" y="0"/>
                    </a:moveTo>
                    <a:lnTo>
                      <a:pt x="93" y="31"/>
                    </a:lnTo>
                    <a:lnTo>
                      <a:pt x="0" y="31"/>
                    </a:lnTo>
                    <a:lnTo>
                      <a:pt x="0" y="94"/>
                    </a:lnTo>
                    <a:lnTo>
                      <a:pt x="93" y="94"/>
                    </a:lnTo>
                    <a:lnTo>
                      <a:pt x="93" y="126"/>
                    </a:lnTo>
                    <a:lnTo>
                      <a:pt x="131" y="6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CC99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28" name="Rectangle 93"/>
              <p:cNvSpPr>
                <a:spLocks noChangeArrowheads="1"/>
              </p:cNvSpPr>
              <p:nvPr/>
            </p:nvSpPr>
            <p:spPr bwMode="auto">
              <a:xfrm>
                <a:off x="1595" y="2557"/>
                <a:ext cx="11" cy="63"/>
              </a:xfrm>
              <a:prstGeom prst="rect">
                <a:avLst/>
              </a:prstGeom>
              <a:solidFill>
                <a:srgbClr val="00CC99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29" name="Rectangle 94"/>
              <p:cNvSpPr>
                <a:spLocks noChangeArrowheads="1"/>
              </p:cNvSpPr>
              <p:nvPr/>
            </p:nvSpPr>
            <p:spPr bwMode="auto">
              <a:xfrm>
                <a:off x="1586" y="2557"/>
                <a:ext cx="4" cy="63"/>
              </a:xfrm>
              <a:prstGeom prst="rect">
                <a:avLst/>
              </a:prstGeom>
              <a:solidFill>
                <a:srgbClr val="00CC99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22600" name="Rectangle 95"/>
            <p:cNvSpPr>
              <a:spLocks noChangeArrowheads="1"/>
            </p:cNvSpPr>
            <p:nvPr/>
          </p:nvSpPr>
          <p:spPr bwMode="auto">
            <a:xfrm>
              <a:off x="1618" y="2298"/>
              <a:ext cx="59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601" name="Rectangle 96"/>
            <p:cNvSpPr>
              <a:spLocks noChangeArrowheads="1"/>
            </p:cNvSpPr>
            <p:nvPr/>
          </p:nvSpPr>
          <p:spPr bwMode="auto">
            <a:xfrm>
              <a:off x="1891" y="2321"/>
              <a:ext cx="28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-Narrow"/>
                </a:rPr>
                <a:t>10 GWe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5" name="Group 97"/>
            <p:cNvGrpSpPr>
              <a:grpSpLocks/>
            </p:cNvGrpSpPr>
            <p:nvPr/>
          </p:nvGrpSpPr>
          <p:grpSpPr bwMode="auto">
            <a:xfrm>
              <a:off x="773" y="2583"/>
              <a:ext cx="269" cy="93"/>
              <a:chOff x="773" y="2583"/>
              <a:chExt cx="269" cy="93"/>
            </a:xfrm>
          </p:grpSpPr>
          <p:sp>
            <p:nvSpPr>
              <p:cNvPr id="22625" name="Rectangle 98"/>
              <p:cNvSpPr>
                <a:spLocks noChangeArrowheads="1"/>
              </p:cNvSpPr>
              <p:nvPr/>
            </p:nvSpPr>
            <p:spPr bwMode="auto">
              <a:xfrm>
                <a:off x="773" y="2618"/>
                <a:ext cx="180" cy="21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26" name="Freeform 99"/>
              <p:cNvSpPr>
                <a:spLocks/>
              </p:cNvSpPr>
              <p:nvPr/>
            </p:nvSpPr>
            <p:spPr bwMode="auto">
              <a:xfrm>
                <a:off x="949" y="2583"/>
                <a:ext cx="93" cy="93"/>
              </a:xfrm>
              <a:custGeom>
                <a:avLst/>
                <a:gdLst>
                  <a:gd name="T0" fmla="*/ 0 w 93"/>
                  <a:gd name="T1" fmla="*/ 93 h 93"/>
                  <a:gd name="T2" fmla="*/ 93 w 93"/>
                  <a:gd name="T3" fmla="*/ 48 h 93"/>
                  <a:gd name="T4" fmla="*/ 0 w 93"/>
                  <a:gd name="T5" fmla="*/ 0 h 93"/>
                  <a:gd name="T6" fmla="*/ 0 w 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93"/>
                  <a:gd name="T14" fmla="*/ 93 w 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93">
                    <a:moveTo>
                      <a:pt x="0" y="93"/>
                    </a:moveTo>
                    <a:lnTo>
                      <a:pt x="93" y="48"/>
                    </a:lnTo>
                    <a:lnTo>
                      <a:pt x="0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grpSp>
          <p:nvGrpSpPr>
            <p:cNvPr id="16" name="Group 100"/>
            <p:cNvGrpSpPr>
              <a:grpSpLocks/>
            </p:cNvGrpSpPr>
            <p:nvPr/>
          </p:nvGrpSpPr>
          <p:grpSpPr bwMode="auto">
            <a:xfrm>
              <a:off x="3905" y="2939"/>
              <a:ext cx="93" cy="241"/>
              <a:chOff x="3905" y="2939"/>
              <a:chExt cx="93" cy="241"/>
            </a:xfrm>
          </p:grpSpPr>
          <p:sp>
            <p:nvSpPr>
              <p:cNvPr id="22623" name="Rectangle 101"/>
              <p:cNvSpPr>
                <a:spLocks noChangeArrowheads="1"/>
              </p:cNvSpPr>
              <p:nvPr/>
            </p:nvSpPr>
            <p:spPr bwMode="auto">
              <a:xfrm>
                <a:off x="3940" y="2939"/>
                <a:ext cx="21" cy="152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24" name="Freeform 102"/>
              <p:cNvSpPr>
                <a:spLocks/>
              </p:cNvSpPr>
              <p:nvPr/>
            </p:nvSpPr>
            <p:spPr bwMode="auto">
              <a:xfrm>
                <a:off x="3905" y="3087"/>
                <a:ext cx="93" cy="93"/>
              </a:xfrm>
              <a:custGeom>
                <a:avLst/>
                <a:gdLst>
                  <a:gd name="T0" fmla="*/ 0 w 93"/>
                  <a:gd name="T1" fmla="*/ 0 h 93"/>
                  <a:gd name="T2" fmla="*/ 46 w 93"/>
                  <a:gd name="T3" fmla="*/ 93 h 93"/>
                  <a:gd name="T4" fmla="*/ 93 w 93"/>
                  <a:gd name="T5" fmla="*/ 0 h 93"/>
                  <a:gd name="T6" fmla="*/ 0 w 93"/>
                  <a:gd name="T7" fmla="*/ 0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93"/>
                  <a:gd name="T14" fmla="*/ 93 w 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93">
                    <a:moveTo>
                      <a:pt x="0" y="0"/>
                    </a:moveTo>
                    <a:lnTo>
                      <a:pt x="46" y="93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22604" name="Rectangle 103"/>
            <p:cNvSpPr>
              <a:spLocks noChangeArrowheads="1"/>
            </p:cNvSpPr>
            <p:nvPr/>
          </p:nvSpPr>
          <p:spPr bwMode="auto">
            <a:xfrm>
              <a:off x="3835" y="2771"/>
              <a:ext cx="21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605" name="Rectangle 104"/>
            <p:cNvSpPr>
              <a:spLocks noChangeArrowheads="1"/>
            </p:cNvSpPr>
            <p:nvPr/>
          </p:nvSpPr>
          <p:spPr bwMode="auto">
            <a:xfrm>
              <a:off x="3927" y="2795"/>
              <a:ext cx="98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ahoma" pitchFamily="34" charset="0"/>
                </a:rPr>
                <a:t>Th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7" name="Group 105"/>
            <p:cNvGrpSpPr>
              <a:grpSpLocks/>
            </p:cNvGrpSpPr>
            <p:nvPr/>
          </p:nvGrpSpPr>
          <p:grpSpPr bwMode="auto">
            <a:xfrm>
              <a:off x="3690" y="1416"/>
              <a:ext cx="1356" cy="882"/>
              <a:chOff x="3690" y="1416"/>
              <a:chExt cx="1356" cy="882"/>
            </a:xfrm>
          </p:grpSpPr>
          <p:pic>
            <p:nvPicPr>
              <p:cNvPr id="22621" name="Picture 10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90" y="1416"/>
                <a:ext cx="1356" cy="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622" name="Picture 10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0" y="1416"/>
                <a:ext cx="1356" cy="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108"/>
            <p:cNvGrpSpPr>
              <a:grpSpLocks/>
            </p:cNvGrpSpPr>
            <p:nvPr/>
          </p:nvGrpSpPr>
          <p:grpSpPr bwMode="auto">
            <a:xfrm>
              <a:off x="913" y="1348"/>
              <a:ext cx="969" cy="1050"/>
              <a:chOff x="913" y="1348"/>
              <a:chExt cx="969" cy="1050"/>
            </a:xfrm>
          </p:grpSpPr>
          <p:pic>
            <p:nvPicPr>
              <p:cNvPr id="22619" name="Picture 10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13" y="1348"/>
                <a:ext cx="969" cy="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620" name="Picture 1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13" y="1348"/>
                <a:ext cx="969" cy="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oup 111"/>
            <p:cNvGrpSpPr>
              <a:grpSpLocks/>
            </p:cNvGrpSpPr>
            <p:nvPr/>
          </p:nvGrpSpPr>
          <p:grpSpPr bwMode="auto">
            <a:xfrm>
              <a:off x="2306" y="1442"/>
              <a:ext cx="1163" cy="804"/>
              <a:chOff x="2306" y="1442"/>
              <a:chExt cx="1163" cy="804"/>
            </a:xfrm>
          </p:grpSpPr>
          <p:pic>
            <p:nvPicPr>
              <p:cNvPr id="22617" name="Picture 1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06" y="1442"/>
                <a:ext cx="1163" cy="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618" name="Picture 11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06" y="1442"/>
                <a:ext cx="1163" cy="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609" name="Rectangle 114"/>
            <p:cNvSpPr>
              <a:spLocks noChangeArrowheads="1"/>
            </p:cNvSpPr>
            <p:nvPr/>
          </p:nvSpPr>
          <p:spPr bwMode="auto">
            <a:xfrm>
              <a:off x="2586" y="3206"/>
              <a:ext cx="15" cy="221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610" name="Rectangle 115"/>
            <p:cNvSpPr>
              <a:spLocks noChangeArrowheads="1"/>
            </p:cNvSpPr>
            <p:nvPr/>
          </p:nvSpPr>
          <p:spPr bwMode="auto">
            <a:xfrm>
              <a:off x="2288" y="3415"/>
              <a:ext cx="310" cy="15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611" name="Rectangle 116"/>
            <p:cNvSpPr>
              <a:spLocks noChangeArrowheads="1"/>
            </p:cNvSpPr>
            <p:nvPr/>
          </p:nvSpPr>
          <p:spPr bwMode="auto">
            <a:xfrm>
              <a:off x="2323" y="3296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612" name="Rectangle 117"/>
            <p:cNvSpPr>
              <a:spLocks noChangeArrowheads="1"/>
            </p:cNvSpPr>
            <p:nvPr/>
          </p:nvSpPr>
          <p:spPr bwMode="auto">
            <a:xfrm>
              <a:off x="2406" y="3318"/>
              <a:ext cx="9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ahoma" pitchFamily="34" charset="0"/>
                </a:rPr>
                <a:t>Pu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613" name="Rectangle 118"/>
            <p:cNvSpPr>
              <a:spLocks noChangeArrowheads="1"/>
            </p:cNvSpPr>
            <p:nvPr/>
          </p:nvSpPr>
          <p:spPr bwMode="auto">
            <a:xfrm>
              <a:off x="3844" y="3500"/>
              <a:ext cx="3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614" name="Rectangle 119"/>
            <p:cNvSpPr>
              <a:spLocks noChangeArrowheads="1"/>
            </p:cNvSpPr>
            <p:nvPr/>
          </p:nvSpPr>
          <p:spPr bwMode="auto">
            <a:xfrm>
              <a:off x="3922" y="3523"/>
              <a:ext cx="5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pitchFamily="34" charset="0"/>
                </a:rPr>
                <a:t>U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615" name="Rectangle 120"/>
            <p:cNvSpPr>
              <a:spLocks noChangeArrowheads="1"/>
            </p:cNvSpPr>
            <p:nvPr/>
          </p:nvSpPr>
          <p:spPr bwMode="auto">
            <a:xfrm>
              <a:off x="3981" y="3523"/>
              <a:ext cx="31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pitchFamily="34" charset="0"/>
                </a:rPr>
                <a:t>-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616" name="Rectangle 121"/>
            <p:cNvSpPr>
              <a:spLocks noChangeArrowheads="1"/>
            </p:cNvSpPr>
            <p:nvPr/>
          </p:nvSpPr>
          <p:spPr bwMode="auto">
            <a:xfrm>
              <a:off x="4031" y="3523"/>
              <a:ext cx="137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pitchFamily="34" charset="0"/>
                </a:rPr>
                <a:t>233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22535" name="Rectangle 122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Indian Nuclear Power Programme</a:t>
            </a:r>
          </a:p>
        </p:txBody>
      </p:sp>
      <p:sp>
        <p:nvSpPr>
          <p:cNvPr id="22536" name="Rectangle 122"/>
          <p:cNvSpPr>
            <a:spLocks noChangeArrowheads="1"/>
          </p:cNvSpPr>
          <p:nvPr/>
        </p:nvSpPr>
        <p:spPr bwMode="auto">
          <a:xfrm>
            <a:off x="0" y="642938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Indigenous Three-stage Programme</a:t>
            </a:r>
          </a:p>
        </p:txBody>
      </p:sp>
      <p:sp>
        <p:nvSpPr>
          <p:cNvPr id="22537" name="TextBox 123"/>
          <p:cNvSpPr txBox="1">
            <a:spLocks noChangeArrowheads="1"/>
          </p:cNvSpPr>
          <p:nvPr/>
        </p:nvSpPr>
        <p:spPr bwMode="auto">
          <a:xfrm>
            <a:off x="285750" y="5715000"/>
            <a:ext cx="3357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Additionalities </a:t>
            </a:r>
            <a:r>
              <a:rPr kumimoji="0" lang="en-IN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(LWRs with International cooperation) </a:t>
            </a:r>
            <a:endParaRPr kumimoji="0" lang="en-IN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2538" name="AutoShape 2" descr="https://encrypted-tbn1.gstatic.com/images?q=tbn:ANd9GcTHCWHSf6gvmxpg2r-bWerCLOMCYcZCZG4pbj1Xk5JuPXQXDlap1Q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2539" name="AutoShape 4" descr="https://encrypted-tbn1.gstatic.com/images?q=tbn:ANd9GcTHCWHSf6gvmxpg2r-bWerCLOMCYcZCZG4pbj1Xk5JuPXQXDlap1Q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2540" name="Picture 126" descr="untitled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25" y="5786438"/>
            <a:ext cx="1412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L-Shape 128"/>
          <p:cNvSpPr/>
          <p:nvPr/>
        </p:nvSpPr>
        <p:spPr>
          <a:xfrm>
            <a:off x="63500" y="1214465"/>
            <a:ext cx="5008565" cy="5643536"/>
          </a:xfrm>
          <a:prstGeom prst="corner">
            <a:avLst>
              <a:gd name="adj1" fmla="val 48400"/>
              <a:gd name="adj2" fmla="val 63120"/>
            </a:avLst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158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PCIL PRESENCE.jpg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rcRect t="3333"/>
          <a:stretch>
            <a:fillRect/>
          </a:stretch>
        </p:blipFill>
        <p:spPr>
          <a:xfrm>
            <a:off x="2572178" y="0"/>
            <a:ext cx="6571822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-2028974" y="2466826"/>
            <a:ext cx="6629399" cy="20005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NPCIL</a:t>
            </a:r>
          </a:p>
          <a:p>
            <a:r>
              <a:rPr lang="en-US" sz="4400" b="1" cap="none" spc="0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Present &amp; near Future</a:t>
            </a:r>
            <a:endParaRPr lang="en-US" sz="80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066800" y="6400800"/>
            <a:ext cx="76200" cy="762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4400"/>
          </a:p>
        </p:txBody>
      </p:sp>
      <p:pic>
        <p:nvPicPr>
          <p:cNvPr id="24" name="Picture 23" descr="http://10.10.2.12/softstore/utilities/Bilingual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372402" y="1524000"/>
            <a:ext cx="1426902" cy="20573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2FE"/>
              </a:clrFrom>
              <a:clrTo>
                <a:srgbClr val="F2F2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13690"/>
            <a:ext cx="5697233" cy="56972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ADFFDC-2914-4F79-9807-77388609A30F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9" name="Group 228"/>
          <p:cNvGraphicFramePr>
            <a:graphicFrameLocks noGrp="1"/>
          </p:cNvGraphicFramePr>
          <p:nvPr/>
        </p:nvGraphicFramePr>
        <p:xfrm>
          <a:off x="6324600" y="990600"/>
          <a:ext cx="2667000" cy="5486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RAPS-1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RAPS-2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MAPS-1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MAPS-2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NAPS-1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NAPS-2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KAPS-1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KAPS-2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KAIGA-2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RAPS-3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KAIGA-1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RAPS-4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TAPS-4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TAPS-3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KAIGA-3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RAPS-5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RAPS-6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KAIGA-4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310436" y="609600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18 PHWRs = 4460 MW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743200" y="6477000"/>
          <a:ext cx="2895600" cy="304800"/>
        </p:xfrm>
        <a:graphic>
          <a:graphicData uri="http://schemas.openxmlformats.org/drawingml/2006/table">
            <a:tbl>
              <a:tblPr/>
              <a:tblGrid>
                <a:gridCol w="995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9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6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KKNPP-1,2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2x1000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MWe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Operating Reactors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76199" y="6096000"/>
          <a:ext cx="2286001" cy="6096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TAPS-1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TAPS-2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 MWe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59325" y="5715000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 BWRs = 320 MW</a:t>
            </a:r>
            <a:endParaRPr lang="en-US" dirty="0"/>
          </a:p>
        </p:txBody>
      </p:sp>
      <p:sp>
        <p:nvSpPr>
          <p:cNvPr id="26" name="Flowchart: Delay 25"/>
          <p:cNvSpPr/>
          <p:nvPr/>
        </p:nvSpPr>
        <p:spPr>
          <a:xfrm rot="16200000">
            <a:off x="2247900" y="2781300"/>
            <a:ext cx="304800" cy="228600"/>
          </a:xfrm>
          <a:prstGeom prst="flowChartDelay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Flowchart: Delay 26"/>
          <p:cNvSpPr/>
          <p:nvPr/>
        </p:nvSpPr>
        <p:spPr>
          <a:xfrm rot="16200000">
            <a:off x="1714500" y="3848100"/>
            <a:ext cx="304800" cy="228600"/>
          </a:xfrm>
          <a:prstGeom prst="flowChartDelay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Flowchart: Delay 27"/>
          <p:cNvSpPr/>
          <p:nvPr/>
        </p:nvSpPr>
        <p:spPr>
          <a:xfrm rot="16200000">
            <a:off x="2476500" y="5905500"/>
            <a:ext cx="304800" cy="228600"/>
          </a:xfrm>
          <a:prstGeom prst="flowChartDela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Flowchart: Delay 28"/>
          <p:cNvSpPr/>
          <p:nvPr/>
        </p:nvSpPr>
        <p:spPr>
          <a:xfrm rot="16200000">
            <a:off x="2628900" y="2324100"/>
            <a:ext cx="304800" cy="228600"/>
          </a:xfrm>
          <a:prstGeom prst="flowChartDelay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Flowchart: Delay 29"/>
          <p:cNvSpPr/>
          <p:nvPr/>
        </p:nvSpPr>
        <p:spPr>
          <a:xfrm rot="16200000">
            <a:off x="2019300" y="3848100"/>
            <a:ext cx="304800" cy="228600"/>
          </a:xfrm>
          <a:prstGeom prst="flowChartDelay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Flowchart: Delay 30"/>
          <p:cNvSpPr/>
          <p:nvPr/>
        </p:nvSpPr>
        <p:spPr>
          <a:xfrm rot="16200000">
            <a:off x="2857500" y="5067300"/>
            <a:ext cx="304800" cy="228600"/>
          </a:xfrm>
          <a:prstGeom prst="flowChartDelay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Flowchart: Delay 31"/>
          <p:cNvSpPr/>
          <p:nvPr/>
        </p:nvSpPr>
        <p:spPr>
          <a:xfrm rot="16200000">
            <a:off x="2095500" y="4762500"/>
            <a:ext cx="304800" cy="228600"/>
          </a:xfrm>
          <a:prstGeom prst="flowChartDelay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3075458" y="5221069"/>
            <a:ext cx="22525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Madras Atomic Power </a:t>
            </a:r>
          </a:p>
          <a:p>
            <a:r>
              <a:rPr lang="en-US" sz="1100" b="1" dirty="0"/>
              <a:t>Station (MAPS) </a:t>
            </a:r>
            <a:r>
              <a:rPr lang="en-US" sz="1100" b="1" dirty="0" err="1"/>
              <a:t>Kalpakkam</a:t>
            </a:r>
            <a:r>
              <a:rPr lang="en-US" sz="1100" b="1" dirty="0"/>
              <a:t>, TN</a:t>
            </a:r>
          </a:p>
          <a:p>
            <a:pPr>
              <a:buClr>
                <a:srgbClr val="006600"/>
              </a:buClr>
              <a:buSzPct val="150000"/>
              <a:buFont typeface="Arial" pitchFamily="34" charset="0"/>
              <a:buChar char="•"/>
            </a:pPr>
            <a:r>
              <a:rPr lang="en-US" sz="1100" b="1" dirty="0"/>
              <a:t> 2x220 MW</a:t>
            </a:r>
            <a:endParaRPr lang="en-IN" sz="11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27309" y="4992469"/>
            <a:ext cx="190629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err="1"/>
              <a:t>Kaiga</a:t>
            </a:r>
            <a:r>
              <a:rPr lang="en-US" sz="1100" b="1" dirty="0"/>
              <a:t> Generating Station </a:t>
            </a:r>
          </a:p>
          <a:p>
            <a:pPr algn="r"/>
            <a:r>
              <a:rPr lang="en-US" sz="1100" b="1" dirty="0"/>
              <a:t>Karnataka</a:t>
            </a:r>
          </a:p>
          <a:p>
            <a:pPr algn="r">
              <a:buClr>
                <a:srgbClr val="006600"/>
              </a:buClr>
              <a:buSzPct val="150000"/>
              <a:buFont typeface="Arial" pitchFamily="34" charset="0"/>
              <a:buChar char="•"/>
            </a:pPr>
            <a:r>
              <a:rPr lang="en-US" sz="1100" b="1" dirty="0"/>
              <a:t> 4x220 MW</a:t>
            </a:r>
            <a:endParaRPr lang="en-IN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-152400" y="4045803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err="1"/>
              <a:t>Tarapur</a:t>
            </a:r>
            <a:r>
              <a:rPr lang="en-US" sz="1100" b="1" dirty="0"/>
              <a:t> Atomic Power </a:t>
            </a:r>
          </a:p>
          <a:p>
            <a:pPr algn="r"/>
            <a:r>
              <a:rPr lang="en-US" sz="1100" b="1" dirty="0"/>
              <a:t>Station (TAPS) Maharashtra</a:t>
            </a:r>
          </a:p>
          <a:p>
            <a:pPr algn="r">
              <a:buClr>
                <a:srgbClr val="FFFF00"/>
              </a:buClr>
              <a:buSzPct val="150000"/>
              <a:buFont typeface="Arial" pitchFamily="34" charset="0"/>
              <a:buChar char="•"/>
            </a:pPr>
            <a:r>
              <a:rPr lang="en-US" sz="1100" b="1" dirty="0"/>
              <a:t> 2x220 MW</a:t>
            </a:r>
          </a:p>
          <a:p>
            <a:pPr algn="r">
              <a:buClr>
                <a:srgbClr val="006600"/>
              </a:buClr>
              <a:buSzPct val="150000"/>
              <a:buFont typeface="Arial" pitchFamily="34" charset="0"/>
              <a:buChar char="•"/>
            </a:pPr>
            <a:r>
              <a:rPr lang="en-US" sz="1100" b="1" dirty="0"/>
              <a:t>2x540 MW</a:t>
            </a:r>
            <a:endParaRPr lang="en-IN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-304800" y="1635204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/>
              <a:t>Rajasthan Atomic Power </a:t>
            </a:r>
          </a:p>
          <a:p>
            <a:pPr algn="r"/>
            <a:r>
              <a:rPr lang="en-US" sz="1100" b="1" dirty="0"/>
              <a:t>Station (RAPS) Rajasthan</a:t>
            </a:r>
          </a:p>
          <a:p>
            <a:pPr algn="r">
              <a:buClr>
                <a:srgbClr val="006600"/>
              </a:buClr>
              <a:buSzPct val="150000"/>
              <a:buFont typeface="Arial" pitchFamily="34" charset="0"/>
              <a:buChar char="•"/>
            </a:pPr>
            <a:r>
              <a:rPr lang="en-US" sz="1100" b="1" dirty="0"/>
              <a:t>1x100 MW</a:t>
            </a:r>
          </a:p>
          <a:p>
            <a:pPr algn="r">
              <a:buClr>
                <a:srgbClr val="006600"/>
              </a:buClr>
              <a:buSzPct val="150000"/>
              <a:buFont typeface="Arial" pitchFamily="34" charset="0"/>
              <a:buChar char="•"/>
            </a:pPr>
            <a:r>
              <a:rPr lang="en-US" sz="1100" b="1" dirty="0"/>
              <a:t>1x200 MW</a:t>
            </a:r>
          </a:p>
          <a:p>
            <a:pPr algn="r">
              <a:buClr>
                <a:srgbClr val="006600"/>
              </a:buClr>
              <a:buSzPct val="150000"/>
              <a:buFont typeface="Arial" pitchFamily="34" charset="0"/>
              <a:buChar char="•"/>
            </a:pPr>
            <a:r>
              <a:rPr lang="en-US" sz="1100" b="1" dirty="0"/>
              <a:t>4x220 MW</a:t>
            </a:r>
          </a:p>
          <a:p>
            <a:pPr algn="r">
              <a:buClr>
                <a:srgbClr val="006600"/>
              </a:buClr>
              <a:buSzPct val="150000"/>
              <a:buFont typeface="Arial" pitchFamily="34" charset="0"/>
              <a:buChar char="•"/>
            </a:pPr>
            <a:endParaRPr lang="en-IN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429000" y="1981200"/>
            <a:ext cx="228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Narora</a:t>
            </a:r>
            <a:r>
              <a:rPr lang="en-US" sz="1100" b="1" dirty="0"/>
              <a:t> Atomic Power </a:t>
            </a:r>
          </a:p>
          <a:p>
            <a:r>
              <a:rPr lang="en-US" sz="1100" b="1" dirty="0"/>
              <a:t>Station (TAPS) Uttar Pradesh</a:t>
            </a:r>
          </a:p>
          <a:p>
            <a:pPr>
              <a:buClr>
                <a:srgbClr val="006600"/>
              </a:buClr>
              <a:buSzPct val="150000"/>
              <a:buFont typeface="Arial" pitchFamily="34" charset="0"/>
              <a:buChar char="•"/>
            </a:pPr>
            <a:r>
              <a:rPr lang="en-US" sz="1100" b="1" dirty="0"/>
              <a:t>2x220 MW</a:t>
            </a:r>
            <a:endParaRPr lang="en-IN" sz="1100" b="1" dirty="0"/>
          </a:p>
        </p:txBody>
      </p:sp>
      <p:sp>
        <p:nvSpPr>
          <p:cNvPr id="18" name="Rectangle 17"/>
          <p:cNvSpPr/>
          <p:nvPr/>
        </p:nvSpPr>
        <p:spPr>
          <a:xfrm>
            <a:off x="3479234" y="1143000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6</a:t>
            </a:r>
            <a:r>
              <a:rPr lang="en-US" sz="4000" b="1" dirty="0" smtClean="0"/>
              <a:t>780 </a:t>
            </a:r>
            <a:r>
              <a:rPr lang="en-US" sz="4000" b="1" dirty="0"/>
              <a:t>MW</a:t>
            </a:r>
            <a:endParaRPr lang="en-IN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2971800" y="6096000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 </a:t>
            </a:r>
            <a:r>
              <a:rPr lang="en-US" b="1" dirty="0"/>
              <a:t>VVER = </a:t>
            </a:r>
            <a:r>
              <a:rPr lang="en-US" b="1" dirty="0" smtClean="0"/>
              <a:t>2000 </a:t>
            </a:r>
            <a:r>
              <a:rPr lang="en-US" b="1" dirty="0"/>
              <a:t>MW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2FE"/>
              </a:clrFrom>
              <a:clrTo>
                <a:srgbClr val="F2F2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41" y="589330"/>
            <a:ext cx="5211959" cy="52119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Reactors  under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Commissioning,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Construction &amp; launched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5400" y="1135517"/>
            <a:ext cx="365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Launched</a:t>
            </a:r>
          </a:p>
          <a:p>
            <a:r>
              <a:rPr lang="en-US" b="1" dirty="0"/>
              <a:t>GHAVP1&amp;8</a:t>
            </a:r>
            <a:r>
              <a:rPr lang="en-US" dirty="0"/>
              <a:t>2:   </a:t>
            </a:r>
            <a:r>
              <a:rPr lang="en-US" b="1" dirty="0"/>
              <a:t>2x700 MW PHWR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52398" y="1828800"/>
            <a:ext cx="3733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</a:rPr>
              <a:t>Under construction </a:t>
            </a:r>
          </a:p>
          <a:p>
            <a:pPr algn="ctr"/>
            <a:r>
              <a:rPr lang="en-US" b="1" dirty="0"/>
              <a:t>KAPP 3&amp;4</a:t>
            </a:r>
            <a:r>
              <a:rPr lang="en-US" dirty="0"/>
              <a:t> :</a:t>
            </a:r>
            <a:r>
              <a:rPr lang="en-US" b="1" dirty="0"/>
              <a:t>2x700 MW PHWR                                                                </a:t>
            </a:r>
          </a:p>
          <a:p>
            <a:pPr algn="ctr"/>
            <a:r>
              <a:rPr lang="en-US" b="1" dirty="0"/>
              <a:t>RAPP 7&amp;8</a:t>
            </a:r>
            <a:r>
              <a:rPr lang="en-US" dirty="0"/>
              <a:t> :</a:t>
            </a:r>
            <a:r>
              <a:rPr lang="en-US" b="1" dirty="0"/>
              <a:t>2x700 MW PHWR </a:t>
            </a:r>
            <a:endParaRPr lang="en-IN" dirty="0"/>
          </a:p>
        </p:txBody>
      </p:sp>
      <p:sp>
        <p:nvSpPr>
          <p:cNvPr id="12" name="Flowchart: Delay 11"/>
          <p:cNvSpPr/>
          <p:nvPr/>
        </p:nvSpPr>
        <p:spPr>
          <a:xfrm rot="16200000">
            <a:off x="4076700" y="2324100"/>
            <a:ext cx="304800" cy="228600"/>
          </a:xfrm>
          <a:prstGeom prst="flowChartDelay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Flowchart: Delay 12"/>
          <p:cNvSpPr/>
          <p:nvPr/>
        </p:nvSpPr>
        <p:spPr>
          <a:xfrm rot="16200000">
            <a:off x="3771899" y="3086100"/>
            <a:ext cx="304800" cy="228600"/>
          </a:xfrm>
          <a:prstGeom prst="flowChartDelay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Flowchart: Delay 14"/>
          <p:cNvSpPr/>
          <p:nvPr/>
        </p:nvSpPr>
        <p:spPr>
          <a:xfrm rot="16200000">
            <a:off x="4457700" y="5295900"/>
            <a:ext cx="304800" cy="228600"/>
          </a:xfrm>
          <a:prstGeom prst="flowChartDelay">
            <a:avLst/>
          </a:prstGeom>
          <a:solidFill>
            <a:srgbClr val="0000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Flowchart: Delay 16"/>
          <p:cNvSpPr/>
          <p:nvPr/>
        </p:nvSpPr>
        <p:spPr>
          <a:xfrm rot="16200000">
            <a:off x="4229100" y="1790701"/>
            <a:ext cx="304800" cy="228600"/>
          </a:xfrm>
          <a:prstGeom prst="flowChartDelay">
            <a:avLst/>
          </a:prstGeom>
          <a:solidFill>
            <a:srgbClr val="0000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676208" y="3784313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/>
              <a:t>6700 </a:t>
            </a:r>
            <a:r>
              <a:rPr lang="en-US" sz="4400" b="1" dirty="0"/>
              <a:t>MW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24400" y="5715000"/>
            <a:ext cx="403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Launched</a:t>
            </a:r>
          </a:p>
          <a:p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/>
              <a:t>KKNPP 3&amp;4</a:t>
            </a:r>
            <a:r>
              <a:rPr lang="en-US" dirty="0"/>
              <a:t> :   </a:t>
            </a:r>
            <a:r>
              <a:rPr lang="en-US" b="1" dirty="0"/>
              <a:t>2x1000 MW LWR                                                                </a:t>
            </a:r>
          </a:p>
        </p:txBody>
      </p:sp>
      <p:sp>
        <p:nvSpPr>
          <p:cNvPr id="20" name="Flowchart: Delay 19"/>
          <p:cNvSpPr/>
          <p:nvPr/>
        </p:nvSpPr>
        <p:spPr>
          <a:xfrm rot="16200000">
            <a:off x="4762500" y="4533900"/>
            <a:ext cx="304800" cy="228600"/>
          </a:xfrm>
          <a:prstGeom prst="flowChartDelay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5105400" y="4191000"/>
            <a:ext cx="365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Under commissioning</a:t>
            </a:r>
          </a:p>
          <a:p>
            <a:r>
              <a:rPr lang="en-US" b="1" dirty="0" smtClean="0"/>
              <a:t>PFBR</a:t>
            </a:r>
            <a:r>
              <a:rPr lang="en-US" dirty="0" smtClean="0"/>
              <a:t> </a:t>
            </a:r>
            <a:r>
              <a:rPr lang="en-US" dirty="0"/>
              <a:t>:   </a:t>
            </a:r>
            <a:r>
              <a:rPr lang="en-US" b="1" dirty="0" smtClean="0"/>
              <a:t>1x500 </a:t>
            </a:r>
            <a:r>
              <a:rPr lang="en-US" b="1" dirty="0"/>
              <a:t>MW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 descr="C:\Documents and Settings\admin\Desktop\kk photo\DSC_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"/>
            <a:ext cx="9144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0070C0"/>
          </a:solidFill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Reactor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 recently commissioned</a:t>
            </a:r>
            <a:endParaRPr kumimoji="0" lang="en-IN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42844" y="1428736"/>
            <a:ext cx="3714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KKNPP - 2 (1000 MW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925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0070C0"/>
          </a:solidFill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Reactors under Construction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– KAPP 3&amp;4 (2X700 MW PHWR)</a:t>
            </a:r>
            <a:endParaRPr kumimoji="0" lang="en-IN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214974" cy="358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cadmatic\Desktop\69th PRM on 05-05-16\Photo\DSC02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571876"/>
            <a:ext cx="3286148" cy="3129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5429264"/>
            <a:ext cx="5195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Physical Progress 75% (as of </a:t>
            </a:r>
            <a:r>
              <a:rPr lang="en-IN" sz="20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Sept</a:t>
            </a: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2016)</a:t>
            </a:r>
          </a:p>
        </p:txBody>
      </p:sp>
    </p:spTree>
    <p:extLst>
      <p:ext uri="{BB962C8B-B14F-4D97-AF65-F5344CB8AC3E}">
        <p14:creationId xmlns="" xmlns:p14="http://schemas.microsoft.com/office/powerpoint/2010/main" val="17554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357298"/>
            <a:ext cx="4335486" cy="3907983"/>
          </a:xfrm>
          <a:prstGeom prst="rect">
            <a:avLst/>
          </a:prstGeom>
          <a:ln w="88900" cap="sq" cmpd="thickThin">
            <a:noFill/>
            <a:prstDash val="solid"/>
            <a:rou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2214554"/>
            <a:ext cx="3966994" cy="3907983"/>
          </a:xfrm>
          <a:prstGeom prst="rect">
            <a:avLst/>
          </a:prstGeom>
          <a:ln w="88900" cap="sq" cmpd="thickThin">
            <a:noFill/>
            <a:prstDash val="solid"/>
            <a:round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428596" y="1571612"/>
            <a:ext cx="1000132" cy="316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RAPP-7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0070C0"/>
          </a:solidFill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Reactors under Construction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– RAPP 7&amp;8 (2X700 MW PHWR)</a:t>
            </a:r>
            <a:endParaRPr kumimoji="0" lang="en-IN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6215082"/>
            <a:ext cx="534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Physical Progress 61% (as of </a:t>
            </a:r>
            <a:r>
              <a:rPr lang="en-IN" sz="20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Sept</a:t>
            </a: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2016)</a:t>
            </a:r>
          </a:p>
        </p:txBody>
      </p:sp>
    </p:spTree>
    <p:extLst>
      <p:ext uri="{BB962C8B-B14F-4D97-AF65-F5344CB8AC3E}">
        <p14:creationId xmlns="" xmlns:p14="http://schemas.microsoft.com/office/powerpoint/2010/main" val="15743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5847</TotalTime>
  <Words>759</Words>
  <Application>Microsoft Office PowerPoint</Application>
  <PresentationFormat>On-screen Show (4:3)</PresentationFormat>
  <Paragraphs>221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Office Theme</vt:lpstr>
      <vt:lpstr>10_Office Theme</vt:lpstr>
      <vt:lpstr>19_Office Theme</vt:lpstr>
      <vt:lpstr>21_Office Theme</vt:lpstr>
      <vt:lpstr>23_Office Theme</vt:lpstr>
      <vt:lpstr>31_Office Theme</vt:lpstr>
      <vt:lpstr>35_Office Theme</vt:lpstr>
      <vt:lpstr>42_Office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Projects Launched</vt:lpstr>
      <vt:lpstr>Slide 11</vt:lpstr>
      <vt:lpstr>Slide 12</vt:lpstr>
      <vt:lpstr>Slide 13</vt:lpstr>
      <vt:lpstr>PROJECT IMPLEMENTATION STRATEGY</vt:lpstr>
      <vt:lpstr>Challenges</vt:lpstr>
      <vt:lpstr>Performance - Competitive Tariffs  (Operating stations)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PowerPoint Templates</dc:subject>
  <dc:creator>NPCIL</dc:creator>
  <cp:lastModifiedBy>rbannerjee</cp:lastModifiedBy>
  <cp:revision>293</cp:revision>
  <dcterms:created xsi:type="dcterms:W3CDTF">2012-11-04T17:18:05Z</dcterms:created>
  <dcterms:modified xsi:type="dcterms:W3CDTF">2016-09-29T20:51:36Z</dcterms:modified>
  <cp:category>Microsoft PowerPoint Templates</cp:category>
</cp:coreProperties>
</file>